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99" r:id="rId4"/>
    <p:sldId id="300" r:id="rId5"/>
    <p:sldId id="259" r:id="rId6"/>
    <p:sldId id="301" r:id="rId7"/>
    <p:sldId id="296" r:id="rId8"/>
    <p:sldId id="302" r:id="rId9"/>
    <p:sldId id="297" r:id="rId10"/>
    <p:sldId id="260" r:id="rId11"/>
    <p:sldId id="303" r:id="rId12"/>
    <p:sldId id="258" r:id="rId13"/>
    <p:sldId id="306" r:id="rId14"/>
    <p:sldId id="304" r:id="rId15"/>
    <p:sldId id="307" r:id="rId16"/>
    <p:sldId id="308" r:id="rId17"/>
    <p:sldId id="340" r:id="rId18"/>
    <p:sldId id="341" r:id="rId19"/>
    <p:sldId id="342" r:id="rId20"/>
    <p:sldId id="329" r:id="rId21"/>
    <p:sldId id="309" r:id="rId22"/>
    <p:sldId id="335" r:id="rId23"/>
    <p:sldId id="321" r:id="rId24"/>
    <p:sldId id="332" r:id="rId25"/>
    <p:sldId id="333" r:id="rId26"/>
    <p:sldId id="322" r:id="rId27"/>
    <p:sldId id="334" r:id="rId28"/>
    <p:sldId id="330" r:id="rId29"/>
    <p:sldId id="326" r:id="rId30"/>
    <p:sldId id="336" r:id="rId31"/>
    <p:sldId id="325" r:id="rId32"/>
    <p:sldId id="337" r:id="rId33"/>
    <p:sldId id="338" r:id="rId34"/>
    <p:sldId id="339" r:id="rId35"/>
    <p:sldId id="328" r:id="rId36"/>
    <p:sldId id="310" r:id="rId37"/>
    <p:sldId id="312" r:id="rId38"/>
    <p:sldId id="298" r:id="rId39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500B9F-7454-4021-B2A5-0809D6CA06E3}" type="datetimeFigureOut">
              <a:rPr lang="fr-FR"/>
              <a:pPr>
                <a:defRPr/>
              </a:pPr>
              <a:t>31/07/2013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M.Youssfi : med@youssfi.net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B25F127-56ED-4EFA-BF65-7EBB9D1FA0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EB24B9-A544-4F8A-B046-DFC5DCE54F3D}" type="datetimeFigureOut">
              <a:rPr lang="fr-FR"/>
              <a:pPr>
                <a:defRPr/>
              </a:pPr>
              <a:t>31/07/2013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M.Youssfi : med@youssfi.net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B6808BB-E52E-4196-9F12-2DB7AAF44F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Propriété = attribut</a:t>
            </a:r>
            <a:r>
              <a:rPr lang="fr-FR" baseline="0" dirty="0" smtClean="0"/>
              <a:t> désigné par 1 nom, 1 type de domaine et 1 valeur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MS-ISIF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2011/2012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80D0DF-5895-4366-9D0B-2C0100DC2FD9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43E9E-5F5D-40DD-A947-861917A2E8F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5C905-B3AE-40D3-B254-183A78D8474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D0447F-FE82-4344-85CF-05DA6646702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0EDC-2C70-40C6-BD39-49ADD820E16E}" type="datetimeFigureOut">
              <a:rPr lang="fr-FR"/>
              <a:pPr>
                <a:defRPr/>
              </a:pPr>
              <a:t>31/07/2013</a:t>
            </a:fld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A80E2-E907-48A1-9CEA-6D6C70D8163F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B6BDC2-B97A-4385-AC91-EF47DE86A56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0B347-F710-43E3-A315-1AC5084C273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EF654-C72D-4893-A5CF-0C19ED04199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B5005D-6F39-4979-BF2F-185AA42DACC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97F64-249A-472D-8D88-33743E3EE94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3C74E-F9C5-4480-88B2-898758EEBA1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09124-EAA4-4C66-B7E5-5307621379F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8CE7B91-936F-4A6C-B9C6-76A0CA1E389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5C70468-7EE2-4680-8081-6C578D53079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56792"/>
            <a:ext cx="2987824" cy="18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bg1"/>
                </a:solidFill>
              </a:rPr>
              <a:t> BASES DE DONNÉES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8024" y="6237312"/>
            <a:ext cx="4355976" cy="620688"/>
          </a:xfrm>
        </p:spPr>
        <p:txBody>
          <a:bodyPr>
            <a:noAutofit/>
          </a:bodyPr>
          <a:lstStyle/>
          <a:p>
            <a:pPr eaLnBrk="1" hangingPunct="1"/>
            <a:r>
              <a:rPr lang="fr-FR" sz="3200" b="1" dirty="0" smtClean="0">
                <a:solidFill>
                  <a:schemeClr val="bg1"/>
                </a:solidFill>
                <a:latin typeface="Times" pitchFamily="18" charset="0"/>
              </a:rPr>
              <a:t>Mme N. BENMOUSSA</a:t>
            </a:r>
          </a:p>
        </p:txBody>
      </p:sp>
      <p:sp>
        <p:nvSpPr>
          <p:cNvPr id="819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8063880" y="6453336"/>
            <a:ext cx="1080120" cy="404664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dirty="0" smtClean="0"/>
              <a:t>LP SEG</a:t>
            </a:r>
          </a:p>
        </p:txBody>
      </p:sp>
      <p:pic>
        <p:nvPicPr>
          <p:cNvPr id="5" name="Imag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1216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http://www.enset-media.ac.ma/images/header_0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53536" y="0"/>
            <a:ext cx="14904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5148064" y="558924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Times" pitchFamily="18" charset="0"/>
              </a:rPr>
              <a:t>2012/2013</a:t>
            </a:r>
            <a:endParaRPr lang="fr-FR" sz="2400" b="1" dirty="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148064" y="501317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Times" pitchFamily="18" charset="0"/>
              </a:rPr>
              <a:t>   L SEG</a:t>
            </a:r>
            <a:endParaRPr lang="fr-FR" sz="2400" b="1" dirty="0">
              <a:solidFill>
                <a:schemeClr val="bg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600" dirty="0" smtClean="0">
                <a:solidFill>
                  <a:schemeClr val="tx1"/>
                </a:solidFill>
              </a:rPr>
              <a:t>PROCESSUS</a:t>
            </a:r>
            <a:endParaRPr lang="fr-FR" sz="3800" b="1" dirty="0">
              <a:solidFill>
                <a:schemeClr val="tx1"/>
              </a:solidFill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1793875" y="1400175"/>
            <a:ext cx="1800225" cy="11525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b="1" dirty="0"/>
              <a:t>BD</a:t>
            </a:r>
          </a:p>
          <a:p>
            <a:pPr algn="ctr"/>
            <a:r>
              <a:rPr lang="fr-FR" b="1" dirty="0"/>
              <a:t>Relationnelle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28688" y="3055938"/>
            <a:ext cx="3384550" cy="6477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SGBDR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001713" y="5210175"/>
            <a:ext cx="3384550" cy="6477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Application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2728913" y="2551113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1785938" y="3703638"/>
            <a:ext cx="7937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429000" y="3703638"/>
            <a:ext cx="20638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08213" y="3794125"/>
            <a:ext cx="80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/>
              <a:t>SQL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657600" y="1214438"/>
            <a:ext cx="54864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 smtClean="0"/>
              <a:t>Fichier : Les données structurées </a:t>
            </a:r>
            <a:r>
              <a:rPr lang="fr-FR" sz="2000" dirty="0"/>
              <a:t>relatives à un </a:t>
            </a:r>
            <a:r>
              <a:rPr lang="fr-FR" sz="2000" dirty="0" smtClean="0"/>
              <a:t>sujet</a:t>
            </a:r>
            <a:r>
              <a:rPr lang="fr-FR" sz="2000" dirty="0"/>
              <a:t> </a:t>
            </a:r>
            <a:r>
              <a:rPr lang="fr-FR" sz="2000" dirty="0" smtClean="0"/>
              <a:t>sont </a:t>
            </a:r>
            <a:r>
              <a:rPr lang="fr-FR" sz="2000"/>
              <a:t>stockées </a:t>
            </a:r>
            <a:r>
              <a:rPr lang="fr-FR" sz="2000" smtClean="0"/>
              <a:t> dans des </a:t>
            </a:r>
            <a:r>
              <a:rPr lang="fr-FR" sz="2000" dirty="0"/>
              <a:t>tables liées par des relations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429124" y="2586038"/>
            <a:ext cx="471487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Programme qui permet de gérer les données </a:t>
            </a:r>
            <a:r>
              <a:rPr lang="fr-FR" sz="2000" dirty="0" smtClean="0"/>
              <a:t>d’une BDDR </a:t>
            </a:r>
            <a:r>
              <a:rPr lang="fr-FR" sz="2000" dirty="0"/>
              <a:t>(insérer, modifier, supprimer et sélectionner)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491880" y="4005064"/>
            <a:ext cx="532859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Langage de requêtes qui permet d’interroger un SGBDR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572000" y="5085184"/>
            <a:ext cx="457200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Programme qui définit les interfaces graphiques Homme Machine et qui permet à l’utilisateur final de gérer les données  de la base de données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284984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/>
              <a:t> </a:t>
            </a:r>
            <a:r>
              <a:rPr lang="fr-FR" dirty="0" smtClean="0">
                <a:solidFill>
                  <a:schemeClr val="tx1"/>
                </a:solidFill>
              </a:rPr>
              <a:t>(</a:t>
            </a:r>
            <a:r>
              <a:rPr lang="fr-FR" dirty="0" err="1" smtClean="0">
                <a:solidFill>
                  <a:schemeClr val="tx1"/>
                </a:solidFill>
              </a:rPr>
              <a:t>Structured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Query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Language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03848" y="1340768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dirty="0" smtClean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SQL ?</a:t>
            </a:r>
            <a:endParaRPr lang="fr-FR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12776"/>
            <a:ext cx="853244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eaLnBrk="1" hangingPunct="1">
              <a:lnSpc>
                <a:spcPct val="80000"/>
              </a:lnSpc>
            </a:pPr>
            <a:r>
              <a:rPr lang="fr-FR" dirty="0" smtClean="0"/>
              <a:t>SQL est  un langage de requêtes, avec lequel, on peut  :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Créer une nouvelle base de données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Insérer, Modifier et supprimer les données d’une base de données relationnelle.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Sélectionner les données d’une base de données avec différents critères.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Sécuriser et contrôler l’accès aux bases de données</a:t>
            </a:r>
          </a:p>
          <a:p>
            <a:pPr eaLnBrk="1" hangingPunct="1"/>
            <a:endParaRPr lang="fr-FR" sz="2000" dirty="0" smtClean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 descr="Data Warehousing Over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9144000" cy="60932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/>
              <a:t>A SAVOIR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err="1" smtClean="0"/>
              <a:t>Datawarehouse</a:t>
            </a:r>
            <a:r>
              <a:rPr lang="fr-FR" b="1" dirty="0" smtClean="0"/>
              <a:t> = Système d’information d’aide à la décision</a:t>
            </a:r>
          </a:p>
          <a:p>
            <a:pPr>
              <a:buNone/>
            </a:pPr>
            <a:r>
              <a:rPr lang="fr-FR" sz="4800" b="1" dirty="0" smtClean="0"/>
              <a:t>=</a:t>
            </a:r>
            <a:r>
              <a:rPr lang="fr-FR" b="1" dirty="0" smtClean="0"/>
              <a:t> </a:t>
            </a:r>
            <a:r>
              <a:rPr lang="fr-FR" dirty="0" smtClean="0"/>
              <a:t>BDD SI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r>
              <a:rPr lang="fr-FR" b="1" dirty="0" smtClean="0"/>
              <a:t>OLTP (On line Transactionnel Protocol) </a:t>
            </a:r>
          </a:p>
          <a:p>
            <a:pPr>
              <a:buNone/>
            </a:pPr>
            <a:r>
              <a:rPr lang="fr-FR" sz="5600" b="1" dirty="0" smtClean="0"/>
              <a:t>=</a:t>
            </a:r>
            <a:r>
              <a:rPr lang="fr-FR" b="1" dirty="0" smtClean="0"/>
              <a:t> </a:t>
            </a:r>
            <a:r>
              <a:rPr lang="fr-FR" dirty="0" smtClean="0"/>
              <a:t>Processus et opérations constituant la source de la BD. Serveur de base</a:t>
            </a:r>
          </a:p>
          <a:p>
            <a:pPr>
              <a:buNone/>
            </a:pPr>
            <a:endParaRPr lang="fr-FR" dirty="0" smtClean="0"/>
          </a:p>
          <a:p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244280" cy="4434840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/>
              <a:t>OLAP</a:t>
            </a:r>
            <a:r>
              <a:rPr lang="fr-FR" dirty="0" smtClean="0"/>
              <a:t> (On line </a:t>
            </a:r>
            <a:r>
              <a:rPr lang="fr-FR" dirty="0" err="1" smtClean="0"/>
              <a:t>Analytical</a:t>
            </a:r>
            <a:r>
              <a:rPr lang="fr-FR" dirty="0" smtClean="0"/>
              <a:t> </a:t>
            </a:r>
            <a:r>
              <a:rPr lang="fr-FR" dirty="0" err="1" smtClean="0"/>
              <a:t>Processing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sz="4800" b="1" dirty="0" smtClean="0"/>
              <a:t>= </a:t>
            </a:r>
            <a:r>
              <a:rPr lang="fr-FR" dirty="0" smtClean="0"/>
              <a:t>analyse multidimensionnelle de BDD (Questionnement particulier)</a:t>
            </a:r>
          </a:p>
          <a:p>
            <a:endParaRPr lang="fr-FR" b="1" dirty="0" smtClean="0"/>
          </a:p>
          <a:p>
            <a:r>
              <a:rPr lang="fr-FR" b="1" dirty="0" smtClean="0"/>
              <a:t>ETL</a:t>
            </a:r>
            <a:r>
              <a:rPr lang="fr-FR" dirty="0" smtClean="0"/>
              <a:t> (</a:t>
            </a:r>
            <a:r>
              <a:rPr lang="fr-FR" dirty="0" err="1" smtClean="0"/>
              <a:t>Extract</a:t>
            </a:r>
            <a:r>
              <a:rPr lang="fr-FR" dirty="0" smtClean="0"/>
              <a:t> </a:t>
            </a:r>
            <a:r>
              <a:rPr lang="fr-FR" dirty="0" err="1" smtClean="0"/>
              <a:t>Transform</a:t>
            </a:r>
            <a:r>
              <a:rPr lang="fr-FR" dirty="0" smtClean="0"/>
              <a:t> </a:t>
            </a:r>
            <a:r>
              <a:rPr lang="fr-FR" dirty="0" err="1" smtClean="0"/>
              <a:t>Load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sz="4800" b="1" dirty="0" smtClean="0"/>
              <a:t>= </a:t>
            </a:r>
            <a:r>
              <a:rPr lang="fr-FR" dirty="0" smtClean="0"/>
              <a:t>extraction de données (collecte , transformation et chargement) </a:t>
            </a:r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899720" y="3861048"/>
            <a:ext cx="4244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23528" y="3933056"/>
            <a:ext cx="40324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67544" y="62068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RETENIR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23528" y="1412776"/>
            <a:ext cx="8532440" cy="4873625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Le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Dataware</a:t>
            </a:r>
            <a:r>
              <a:rPr lang="fr-FR" sz="2400" dirty="0" smtClean="0">
                <a:latin typeface="+mn-lt"/>
                <a:cs typeface="+mn-cs"/>
              </a:rPr>
              <a:t>house est un système d’information aidant à la prise de décision. Il permet la collection de données orientées SUJET 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fr-FR" sz="24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Orientées Sujet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fr-FR" sz="2400" baseline="0" dirty="0" smtClean="0">
                <a:latin typeface="+mn-lt"/>
                <a:cs typeface="+mn-cs"/>
              </a:rPr>
              <a:t>DI</a:t>
            </a:r>
            <a:r>
              <a:rPr lang="fr-FR" sz="2400" dirty="0" smtClean="0">
                <a:latin typeface="+mn-lt"/>
                <a:cs typeface="+mn-cs"/>
              </a:rPr>
              <a:t> : Données Intégrées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DNV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non volatiles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fr-FR" sz="2400" baseline="0" dirty="0" smtClean="0">
                <a:latin typeface="+mn-lt"/>
                <a:cs typeface="+mn-cs"/>
              </a:rPr>
              <a:t>DD</a:t>
            </a:r>
            <a:r>
              <a:rPr lang="fr-FR" sz="2400" dirty="0" smtClean="0">
                <a:latin typeface="+mn-lt"/>
                <a:cs typeface="+mn-cs"/>
              </a:rPr>
              <a:t> ou AH : Données datées ou Archivées </a:t>
            </a:r>
            <a:r>
              <a:rPr lang="fr-FR" sz="2400" dirty="0" err="1" smtClean="0">
                <a:latin typeface="+mn-lt"/>
                <a:cs typeface="+mn-cs"/>
              </a:rPr>
              <a:t>Historisées</a:t>
            </a:r>
            <a:endParaRPr lang="fr-FR" sz="24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DM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Multidimensionnelles selon le type, temps et les segments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40188" cy="659352"/>
          </a:xfrm>
        </p:spPr>
        <p:txBody>
          <a:bodyPr/>
          <a:lstStyle/>
          <a:p>
            <a:pPr algn="ctr"/>
            <a:r>
              <a:rPr lang="fr-FR" dirty="0" smtClean="0"/>
              <a:t>OLTP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16016" y="1124744"/>
            <a:ext cx="4041775" cy="654843"/>
          </a:xfrm>
        </p:spPr>
        <p:txBody>
          <a:bodyPr/>
          <a:lstStyle/>
          <a:p>
            <a:pPr algn="ctr"/>
            <a:r>
              <a:rPr lang="fr-FR" dirty="0" smtClean="0"/>
              <a:t>DW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95536" y="2060848"/>
            <a:ext cx="4536504" cy="3845720"/>
          </a:xfrm>
        </p:spPr>
        <p:txBody>
          <a:bodyPr/>
          <a:lstStyle/>
          <a:p>
            <a:r>
              <a:rPr lang="fr-FR" dirty="0" smtClean="0"/>
              <a:t>Orienté transaction</a:t>
            </a:r>
          </a:p>
          <a:p>
            <a:r>
              <a:rPr lang="fr-FR" dirty="0" smtClean="0"/>
              <a:t>Orienté application</a:t>
            </a:r>
          </a:p>
          <a:p>
            <a:r>
              <a:rPr lang="fr-FR" dirty="0" smtClean="0"/>
              <a:t>Données courantes</a:t>
            </a:r>
          </a:p>
          <a:p>
            <a:r>
              <a:rPr lang="fr-FR" dirty="0" smtClean="0"/>
              <a:t>Données Détaillées</a:t>
            </a:r>
          </a:p>
          <a:p>
            <a:r>
              <a:rPr lang="fr-FR" dirty="0" smtClean="0"/>
              <a:t>Données évolutives</a:t>
            </a:r>
          </a:p>
          <a:p>
            <a:r>
              <a:rPr lang="fr-FR" dirty="0" smtClean="0"/>
              <a:t>Utilisateurs nombreux</a:t>
            </a:r>
          </a:p>
          <a:p>
            <a:pPr>
              <a:buNone/>
            </a:pPr>
            <a:r>
              <a:rPr lang="fr-FR" dirty="0" smtClean="0"/>
              <a:t> (administrateur/opérationnels)</a:t>
            </a:r>
          </a:p>
          <a:p>
            <a:r>
              <a:rPr lang="fr-FR" dirty="0" smtClean="0"/>
              <a:t>Temps d’exécution court</a:t>
            </a:r>
          </a:p>
          <a:p>
            <a:pPr>
              <a:buNone/>
            </a:pPr>
            <a:r>
              <a:rPr lang="fr-FR" dirty="0" smtClean="0"/>
              <a:t>   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572000" y="2204864"/>
            <a:ext cx="4041775" cy="3845720"/>
          </a:xfrm>
        </p:spPr>
        <p:txBody>
          <a:bodyPr/>
          <a:lstStyle/>
          <a:p>
            <a:r>
              <a:rPr lang="fr-FR" dirty="0" smtClean="0"/>
              <a:t>Orienté Analyse</a:t>
            </a:r>
          </a:p>
          <a:p>
            <a:r>
              <a:rPr lang="fr-FR" dirty="0" smtClean="0"/>
              <a:t>Orienté Sujet</a:t>
            </a:r>
          </a:p>
          <a:p>
            <a:r>
              <a:rPr lang="fr-FR" dirty="0" smtClean="0"/>
              <a:t>Données </a:t>
            </a:r>
            <a:r>
              <a:rPr lang="fr-FR" dirty="0" err="1" smtClean="0"/>
              <a:t>Historisées</a:t>
            </a:r>
            <a:endParaRPr lang="fr-FR" dirty="0" smtClean="0"/>
          </a:p>
          <a:p>
            <a:r>
              <a:rPr lang="fr-FR" dirty="0" smtClean="0"/>
              <a:t>Données agrégées</a:t>
            </a:r>
          </a:p>
          <a:p>
            <a:r>
              <a:rPr lang="fr-FR" dirty="0" smtClean="0"/>
              <a:t>Données statistiques</a:t>
            </a:r>
          </a:p>
          <a:p>
            <a:r>
              <a:rPr lang="fr-FR" dirty="0" smtClean="0"/>
              <a:t>Peu nombreux (manager)</a:t>
            </a:r>
          </a:p>
          <a:p>
            <a:r>
              <a:rPr lang="fr-FR" dirty="0" smtClean="0"/>
              <a:t>Temps d’exécution long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123728" y="404664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latin typeface="Times" pitchFamily="18" charset="0"/>
              </a:rPr>
              <a:t>COMPARAISON</a:t>
            </a:r>
            <a:endParaRPr lang="fr-FR" sz="4400" b="1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MERISE ?</a:t>
            </a:r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/>
          <a:lstStyle/>
          <a:p>
            <a:pPr>
              <a:buNone/>
            </a:pPr>
            <a:r>
              <a:rPr lang="fr-FR" sz="2800" dirty="0" smtClean="0">
                <a:latin typeface="Times" pitchFamily="18" charset="0"/>
              </a:rPr>
              <a:t>   </a:t>
            </a:r>
            <a:r>
              <a:rPr lang="fr-FR" sz="3600" dirty="0" smtClean="0">
                <a:latin typeface="Times" pitchFamily="18" charset="0"/>
              </a:rPr>
              <a:t>C’est une méthode d'analyse, de conception  et de gestion de projet informatique.</a:t>
            </a:r>
          </a:p>
          <a:p>
            <a:pPr>
              <a:buNone/>
            </a:pPr>
            <a:endParaRPr lang="fr-FR" sz="3600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PRINCIPAUX AXES MERISE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>
                <a:latin typeface="Times" pitchFamily="18" charset="0"/>
              </a:rPr>
              <a:t>   3 axes pour </a:t>
            </a:r>
            <a:r>
              <a:rPr lang="fr-FR" sz="2400" i="1" dirty="0" smtClean="0">
                <a:latin typeface="Times" pitchFamily="18" charset="0"/>
              </a:rPr>
              <a:t>hiérarchiser</a:t>
            </a:r>
            <a:r>
              <a:rPr lang="fr-FR" sz="2400" dirty="0" smtClean="0">
                <a:latin typeface="Times" pitchFamily="18" charset="0"/>
              </a:rPr>
              <a:t> les préoccupations et les questions auxquelles répondre lors de la conduite d'un projet :</a:t>
            </a:r>
          </a:p>
          <a:p>
            <a:r>
              <a:rPr lang="fr-FR" sz="2400" b="1" dirty="0" smtClean="0">
                <a:latin typeface="Times" pitchFamily="18" charset="0"/>
              </a:rPr>
              <a:t>Cycle de vie</a:t>
            </a:r>
            <a:r>
              <a:rPr lang="fr-FR" sz="2400" dirty="0" smtClean="0">
                <a:latin typeface="Times" pitchFamily="18" charset="0"/>
              </a:rPr>
              <a:t> : phases de conception, de réalisation, de maintenance.</a:t>
            </a:r>
          </a:p>
          <a:p>
            <a:r>
              <a:rPr lang="fr-FR" sz="2400" b="1" dirty="0" smtClean="0">
                <a:latin typeface="Times" pitchFamily="18" charset="0"/>
              </a:rPr>
              <a:t>Cycle de décision</a:t>
            </a:r>
            <a:r>
              <a:rPr lang="fr-FR" sz="2400" dirty="0" smtClean="0">
                <a:latin typeface="Times" pitchFamily="18" charset="0"/>
              </a:rPr>
              <a:t> : </a:t>
            </a:r>
            <a:r>
              <a:rPr lang="fr-FR" sz="2400" b="1" dirty="0" smtClean="0">
                <a:latin typeface="Times" pitchFamily="18" charset="0"/>
              </a:rPr>
              <a:t>GO-NO GO</a:t>
            </a:r>
            <a:r>
              <a:rPr lang="fr-FR" sz="2400" dirty="0" smtClean="0">
                <a:latin typeface="Times" pitchFamily="18" charset="0"/>
              </a:rPr>
              <a:t> : Étude préalable. Chaque étape est documentée et marquée par une prise de décision.</a:t>
            </a:r>
          </a:p>
          <a:p>
            <a:r>
              <a:rPr lang="fr-FR" sz="2400" b="1" dirty="0" smtClean="0">
                <a:latin typeface="Times" pitchFamily="18" charset="0"/>
              </a:rPr>
              <a:t>Cycle d'abstraction</a:t>
            </a:r>
            <a:r>
              <a:rPr lang="fr-FR" sz="2400" dirty="0" smtClean="0">
                <a:latin typeface="Times" pitchFamily="18" charset="0"/>
              </a:rPr>
              <a:t> : niveaux conceptuels, logique/organisationnel et physique/opérationnel (du plus abstrait au plus concret) L'objectif du </a:t>
            </a:r>
            <a:r>
              <a:rPr lang="fr-FR" sz="2400" i="1" dirty="0" smtClean="0">
                <a:latin typeface="Times" pitchFamily="18" charset="0"/>
              </a:rPr>
              <a:t>cycle d'abstraction </a:t>
            </a:r>
            <a:r>
              <a:rPr lang="fr-FR" sz="2400" dirty="0" smtClean="0">
                <a:latin typeface="Times" pitchFamily="18" charset="0"/>
              </a:rPr>
              <a:t>est de prendre d'abord les grandes décisions métier, pour les principales activités (Conceptuel) sans rentrer dans le détail de questions d'ordre organisationnel ou technique.</a:t>
            </a:r>
          </a:p>
          <a:p>
            <a:pPr>
              <a:buNone/>
            </a:pPr>
            <a:endParaRPr lang="fr-FR" sz="2400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395536" y="2468880"/>
            <a:ext cx="8229600" cy="211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400" b="1" dirty="0" smtClean="0"/>
              <a:t>BASE DE DONNEES ?</a:t>
            </a:r>
            <a:endParaRPr lang="fr-FR" sz="4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0"/>
            <a:ext cx="6300192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17032"/>
            <a:ext cx="91440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 rot="20233758">
            <a:off x="-59303" y="1251554"/>
            <a:ext cx="2713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Times" pitchFamily="18" charset="0"/>
              </a:rPr>
              <a:t>Aperçu Access</a:t>
            </a:r>
            <a:endParaRPr lang="fr-FR" sz="3200" b="1" dirty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CLÉ DE LA TABLE 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72816"/>
            <a:ext cx="6552727" cy="395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rganigramme : Alternative 4"/>
          <p:cNvSpPr/>
          <p:nvPr/>
        </p:nvSpPr>
        <p:spPr>
          <a:xfrm>
            <a:off x="6948264" y="1556792"/>
            <a:ext cx="2195736" cy="576064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Unique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Code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Organigramme : Alternative 5"/>
          <p:cNvSpPr/>
          <p:nvPr/>
        </p:nvSpPr>
        <p:spPr>
          <a:xfrm>
            <a:off x="6948264" y="3068960"/>
            <a:ext cx="2195736" cy="5760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Naturelle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CIN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Organigramme : Alternative 6"/>
          <p:cNvSpPr/>
          <p:nvPr/>
        </p:nvSpPr>
        <p:spPr>
          <a:xfrm>
            <a:off x="6948264" y="3717032"/>
            <a:ext cx="2195736" cy="72008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Technique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N° Client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Organigramme : Alternative 7"/>
          <p:cNvSpPr/>
          <p:nvPr/>
        </p:nvSpPr>
        <p:spPr>
          <a:xfrm>
            <a:off x="6948264" y="4653136"/>
            <a:ext cx="2195736" cy="648072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Intelligente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N° CNSS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Organigramme : Alternative 8"/>
          <p:cNvSpPr/>
          <p:nvPr/>
        </p:nvSpPr>
        <p:spPr>
          <a:xfrm>
            <a:off x="7020272" y="5445224"/>
            <a:ext cx="2123728" cy="79208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Etrangère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Clé déplacée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Organigramme : Alternative 9"/>
          <p:cNvSpPr/>
          <p:nvPr/>
        </p:nvSpPr>
        <p:spPr>
          <a:xfrm>
            <a:off x="6948264" y="2348880"/>
            <a:ext cx="2195736" cy="648072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Candidate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Code Long</a:t>
            </a:r>
          </a:p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1482" y="476672"/>
            <a:ext cx="8472518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 </a:t>
            </a:r>
            <a:endParaRPr lang="fr-FR" sz="4400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31825" y="3300413"/>
            <a:ext cx="8280400" cy="1984375"/>
            <a:chOff x="1331" y="2843"/>
            <a:chExt cx="4918" cy="114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331" y="2843"/>
              <a:ext cx="1337" cy="1149"/>
              <a:chOff x="1331" y="2843"/>
              <a:chExt cx="1337" cy="1149"/>
            </a:xfrm>
          </p:grpSpPr>
          <p:sp>
            <p:nvSpPr>
              <p:cNvPr id="27701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31" y="2843"/>
                <a:ext cx="1326" cy="239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>
                <a:spAutoFit/>
              </a:bodyPr>
              <a:lstStyle/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  <p:sp>
            <p:nvSpPr>
              <p:cNvPr id="27702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340" y="3084"/>
                <a:ext cx="1328" cy="90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>
                <a:spAutoFit/>
              </a:bodyPr>
              <a:lstStyle/>
              <a:p>
                <a:pPr marL="204788" indent="-204788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marL="204788" indent="-204788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5016" y="2857"/>
              <a:ext cx="1233" cy="910"/>
              <a:chOff x="5061" y="2802"/>
              <a:chExt cx="1233" cy="910"/>
            </a:xfrm>
          </p:grpSpPr>
          <p:sp>
            <p:nvSpPr>
              <p:cNvPr id="27699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5061" y="2802"/>
                <a:ext cx="1233" cy="265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/>
              <a:lstStyle/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  <p:sp>
            <p:nvSpPr>
              <p:cNvPr id="27700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5061" y="3065"/>
                <a:ext cx="1233" cy="647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/>
              <a:lstStyle/>
              <a:p>
                <a:pPr algn="ctr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algn="ctr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</p:txBody>
          </p:sp>
        </p:grp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649288" y="3854450"/>
            <a:ext cx="8286750" cy="936625"/>
            <a:chOff x="1342" y="2915"/>
            <a:chExt cx="4921" cy="543"/>
          </a:xfrm>
        </p:grpSpPr>
        <p:sp>
          <p:nvSpPr>
            <p:cNvPr id="27695" name="Text Box 19"/>
            <p:cNvSpPr txBox="1">
              <a:spLocks noChangeAspect="1" noChangeArrowheads="1"/>
            </p:cNvSpPr>
            <p:nvPr/>
          </p:nvSpPr>
          <p:spPr bwMode="auto">
            <a:xfrm>
              <a:off x="1342" y="2951"/>
              <a:ext cx="1361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N° Contrat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DateDébut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DateFin …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27696" name="Text Box 20"/>
            <p:cNvSpPr txBox="1">
              <a:spLocks noChangeAspect="1" noChangeArrowheads="1"/>
            </p:cNvSpPr>
            <p:nvPr/>
          </p:nvSpPr>
          <p:spPr bwMode="auto">
            <a:xfrm>
              <a:off x="5025" y="2915"/>
              <a:ext cx="1238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CodeClient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Nom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Adresse …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2863850" y="3521075"/>
            <a:ext cx="3973513" cy="846138"/>
            <a:chOff x="4267" y="1862"/>
            <a:chExt cx="2359" cy="490"/>
          </a:xfrm>
        </p:grpSpPr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4842" y="1862"/>
              <a:ext cx="1229" cy="490"/>
              <a:chOff x="4842" y="1862"/>
              <a:chExt cx="1229" cy="490"/>
            </a:xfrm>
          </p:grpSpPr>
          <p:sp>
            <p:nvSpPr>
              <p:cNvPr id="27692" name="Oval 23"/>
              <p:cNvSpPr>
                <a:spLocks noChangeAspect="1" noChangeArrowheads="1"/>
              </p:cNvSpPr>
              <p:nvPr/>
            </p:nvSpPr>
            <p:spPr bwMode="auto">
              <a:xfrm>
                <a:off x="4842" y="1862"/>
                <a:ext cx="1229" cy="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buFont typeface="Wingdings" pitchFamily="2" charset="2"/>
                  <a:buChar char="Ä"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27693" name="Line 24"/>
              <p:cNvSpPr>
                <a:spLocks noChangeAspect="1" noChangeShapeType="1"/>
              </p:cNvSpPr>
              <p:nvPr/>
            </p:nvSpPr>
            <p:spPr bwMode="auto">
              <a:xfrm flipV="1">
                <a:off x="4853" y="2083"/>
                <a:ext cx="1202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94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5067" y="1877"/>
                <a:ext cx="117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8005" tIns="49003" rIns="98005" bIns="49003">
                <a:spAutoFit/>
              </a:bodyPr>
              <a:lstStyle/>
              <a:p>
                <a:pPr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</p:grpSp>
        <p:sp>
          <p:nvSpPr>
            <p:cNvPr id="27690" name="Line 26"/>
            <p:cNvSpPr>
              <a:spLocks noChangeAspect="1" noChangeShapeType="1"/>
            </p:cNvSpPr>
            <p:nvPr/>
          </p:nvSpPr>
          <p:spPr bwMode="auto">
            <a:xfrm>
              <a:off x="4267" y="2112"/>
              <a:ext cx="56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91" name="Line 27"/>
            <p:cNvSpPr>
              <a:spLocks noChangeAspect="1" noChangeShapeType="1"/>
            </p:cNvSpPr>
            <p:nvPr/>
          </p:nvSpPr>
          <p:spPr bwMode="auto">
            <a:xfrm>
              <a:off x="6059" y="2122"/>
              <a:ext cx="56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296988" y="2349500"/>
            <a:ext cx="893762" cy="939800"/>
            <a:chOff x="1726" y="2044"/>
            <a:chExt cx="531" cy="544"/>
          </a:xfrm>
        </p:grpSpPr>
        <p:sp>
          <p:nvSpPr>
            <p:cNvPr id="27687" name="Text Box 29"/>
            <p:cNvSpPr txBox="1">
              <a:spLocks noChangeAspect="1" noChangeArrowheads="1"/>
            </p:cNvSpPr>
            <p:nvPr/>
          </p:nvSpPr>
          <p:spPr bwMode="auto">
            <a:xfrm>
              <a:off x="1726" y="2044"/>
              <a:ext cx="531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2100" b="1">
                  <a:solidFill>
                    <a:srgbClr val="800000"/>
                  </a:solidFill>
                  <a:latin typeface="Times New Roman" pitchFamily="18" charset="0"/>
                </a:rPr>
                <a:t>Entité</a:t>
              </a:r>
            </a:p>
          </p:txBody>
        </p:sp>
        <p:sp>
          <p:nvSpPr>
            <p:cNvPr id="27688" name="Line 30"/>
            <p:cNvSpPr>
              <a:spLocks noChangeAspect="1" noChangeShapeType="1"/>
            </p:cNvSpPr>
            <p:nvPr/>
          </p:nvSpPr>
          <p:spPr bwMode="auto">
            <a:xfrm>
              <a:off x="1984" y="2281"/>
              <a:ext cx="0" cy="307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2214563" y="2617788"/>
            <a:ext cx="1447800" cy="812800"/>
            <a:chOff x="2271" y="2199"/>
            <a:chExt cx="860" cy="471"/>
          </a:xfrm>
        </p:grpSpPr>
        <p:sp>
          <p:nvSpPr>
            <p:cNvPr id="27685" name="Line 32"/>
            <p:cNvSpPr>
              <a:spLocks noChangeAspect="1" noChangeShapeType="1"/>
            </p:cNvSpPr>
            <p:nvPr/>
          </p:nvSpPr>
          <p:spPr bwMode="auto">
            <a:xfrm flipH="1">
              <a:off x="2280" y="2401"/>
              <a:ext cx="346" cy="269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6" name="Text Box 33"/>
            <p:cNvSpPr txBox="1">
              <a:spLocks noChangeAspect="1" noChangeArrowheads="1"/>
            </p:cNvSpPr>
            <p:nvPr/>
          </p:nvSpPr>
          <p:spPr bwMode="auto">
            <a:xfrm>
              <a:off x="2271" y="2199"/>
              <a:ext cx="86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Nom d’entité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5187950" y="2906713"/>
            <a:ext cx="2011363" cy="798512"/>
            <a:chOff x="4023" y="2367"/>
            <a:chExt cx="1194" cy="462"/>
          </a:xfrm>
        </p:grpSpPr>
        <p:sp>
          <p:nvSpPr>
            <p:cNvPr id="27683" name="Line 35"/>
            <p:cNvSpPr>
              <a:spLocks noChangeAspect="1" noChangeShapeType="1"/>
            </p:cNvSpPr>
            <p:nvPr/>
          </p:nvSpPr>
          <p:spPr bwMode="auto">
            <a:xfrm flipH="1">
              <a:off x="4033" y="2560"/>
              <a:ext cx="346" cy="269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4" name="Text Box 36"/>
            <p:cNvSpPr txBox="1">
              <a:spLocks noChangeAspect="1" noChangeArrowheads="1"/>
            </p:cNvSpPr>
            <p:nvPr/>
          </p:nvSpPr>
          <p:spPr bwMode="auto">
            <a:xfrm>
              <a:off x="4023" y="2367"/>
              <a:ext cx="1194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Nom d’association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468313" y="5099050"/>
            <a:ext cx="2008187" cy="1120775"/>
            <a:chOff x="1234" y="3359"/>
            <a:chExt cx="1193" cy="649"/>
          </a:xfrm>
        </p:grpSpPr>
        <p:sp>
          <p:nvSpPr>
            <p:cNvPr id="27681" name="Line 38"/>
            <p:cNvSpPr>
              <a:spLocks noChangeAspect="1" noChangeShapeType="1"/>
            </p:cNvSpPr>
            <p:nvPr/>
          </p:nvSpPr>
          <p:spPr bwMode="auto">
            <a:xfrm flipH="1" flipV="1">
              <a:off x="1863" y="3359"/>
              <a:ext cx="0" cy="423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2" name="Text Box 39"/>
            <p:cNvSpPr txBox="1">
              <a:spLocks noChangeAspect="1" noChangeArrowheads="1"/>
            </p:cNvSpPr>
            <p:nvPr/>
          </p:nvSpPr>
          <p:spPr bwMode="auto">
            <a:xfrm>
              <a:off x="1234" y="3783"/>
              <a:ext cx="11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Propriétés d’entité</a:t>
              </a:r>
            </a:p>
          </p:txBody>
        </p:sp>
      </p:grp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965575" y="4194175"/>
            <a:ext cx="1746250" cy="1244600"/>
            <a:chOff x="3311" y="3121"/>
            <a:chExt cx="1037" cy="720"/>
          </a:xfrm>
        </p:grpSpPr>
        <p:sp>
          <p:nvSpPr>
            <p:cNvPr id="27679" name="Line 41"/>
            <p:cNvSpPr>
              <a:spLocks noChangeAspect="1" noChangeShapeType="1"/>
            </p:cNvSpPr>
            <p:nvPr/>
          </p:nvSpPr>
          <p:spPr bwMode="auto">
            <a:xfrm flipH="1" flipV="1">
              <a:off x="3837" y="3121"/>
              <a:ext cx="0" cy="384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0" name="Text Box 42"/>
            <p:cNvSpPr txBox="1">
              <a:spLocks noChangeAspect="1" noChangeArrowheads="1"/>
            </p:cNvSpPr>
            <p:nvPr/>
          </p:nvSpPr>
          <p:spPr bwMode="auto">
            <a:xfrm>
              <a:off x="3311" y="3450"/>
              <a:ext cx="1037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>
              <a:spAutoFit/>
            </a:bodyPr>
            <a:lstStyle/>
            <a:p>
              <a:pPr algn="ctr"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Propriétés de l’association</a:t>
              </a:r>
            </a:p>
          </p:txBody>
        </p:sp>
      </p:grp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3017838" y="3941763"/>
            <a:ext cx="3700462" cy="346075"/>
            <a:chOff x="2589" y="3159"/>
            <a:chExt cx="2198" cy="200"/>
          </a:xfrm>
        </p:grpSpPr>
        <p:sp>
          <p:nvSpPr>
            <p:cNvPr id="27677" name="Text Box 44"/>
            <p:cNvSpPr txBox="1">
              <a:spLocks noChangeAspect="1" noChangeArrowheads="1"/>
            </p:cNvSpPr>
            <p:nvPr/>
          </p:nvSpPr>
          <p:spPr bwMode="auto">
            <a:xfrm>
              <a:off x="2589" y="3159"/>
              <a:ext cx="38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algn="ctr" defTabSz="979488" eaLnBrk="0" hangingPunct="0"/>
              <a:r>
                <a:rPr lang="fr-FR" sz="19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7678" name="Text Box 45"/>
            <p:cNvSpPr txBox="1">
              <a:spLocks noChangeAspect="1" noChangeArrowheads="1"/>
            </p:cNvSpPr>
            <p:nvPr/>
          </p:nvSpPr>
          <p:spPr bwMode="auto">
            <a:xfrm>
              <a:off x="4403" y="3159"/>
              <a:ext cx="38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algn="ctr" defTabSz="979488" eaLnBrk="0" hangingPunct="0"/>
              <a:r>
                <a:rPr lang="fr-FR" sz="1900">
                  <a:latin typeface="Times New Roman" pitchFamily="18" charset="0"/>
                </a:rPr>
                <a:t>1-N</a:t>
              </a:r>
            </a:p>
          </p:txBody>
        </p:sp>
      </p:grpSp>
      <p:grpSp>
        <p:nvGrpSpPr>
          <p:cNvPr id="14" name="Group 46"/>
          <p:cNvGrpSpPr>
            <a:grpSpLocks/>
          </p:cNvGrpSpPr>
          <p:nvPr/>
        </p:nvGrpSpPr>
        <p:grpSpPr bwMode="auto">
          <a:xfrm>
            <a:off x="3400425" y="4370388"/>
            <a:ext cx="2900363" cy="1857632"/>
            <a:chOff x="2975" y="3224"/>
            <a:chExt cx="1723" cy="1076"/>
          </a:xfrm>
        </p:grpSpPr>
        <p:sp>
          <p:nvSpPr>
            <p:cNvPr id="27670" name="Text Box 47"/>
            <p:cNvSpPr txBox="1">
              <a:spLocks noChangeAspect="1" noChangeArrowheads="1"/>
            </p:cNvSpPr>
            <p:nvPr/>
          </p:nvSpPr>
          <p:spPr bwMode="auto">
            <a:xfrm>
              <a:off x="3331" y="4044"/>
              <a:ext cx="103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>
              <a:spAutoFit/>
            </a:bodyPr>
            <a:lstStyle/>
            <a:p>
              <a:pPr algn="ctr" defTabSz="979488" eaLnBrk="0" hangingPunct="0"/>
              <a:r>
                <a:rPr lang="fr-FR" sz="1900" i="1" dirty="0">
                  <a:solidFill>
                    <a:srgbClr val="800000"/>
                  </a:solidFill>
                  <a:latin typeface="Times New Roman" pitchFamily="18" charset="0"/>
                </a:rPr>
                <a:t>Cardinalités</a:t>
              </a:r>
            </a:p>
          </p:txBody>
        </p:sp>
        <p:grpSp>
          <p:nvGrpSpPr>
            <p:cNvPr id="15" name="Group 48"/>
            <p:cNvGrpSpPr>
              <a:grpSpLocks noChangeAspect="1"/>
            </p:cNvGrpSpPr>
            <p:nvPr/>
          </p:nvGrpSpPr>
          <p:grpSpPr bwMode="auto">
            <a:xfrm>
              <a:off x="4314" y="3224"/>
              <a:ext cx="384" cy="1076"/>
              <a:chOff x="4128" y="1968"/>
              <a:chExt cx="480" cy="1344"/>
            </a:xfrm>
          </p:grpSpPr>
          <p:sp>
            <p:nvSpPr>
              <p:cNvPr id="27675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4272" y="1968"/>
                <a:ext cx="336" cy="1344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76" name="Line 50"/>
              <p:cNvSpPr>
                <a:spLocks noChangeAspect="1" noChangeShapeType="1"/>
              </p:cNvSpPr>
              <p:nvPr/>
            </p:nvSpPr>
            <p:spPr bwMode="auto">
              <a:xfrm>
                <a:off x="4128" y="3312"/>
                <a:ext cx="144" cy="0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" name="Group 51"/>
            <p:cNvGrpSpPr>
              <a:grpSpLocks noChangeAspect="1"/>
            </p:cNvGrpSpPr>
            <p:nvPr/>
          </p:nvGrpSpPr>
          <p:grpSpPr bwMode="auto">
            <a:xfrm flipH="1">
              <a:off x="2975" y="3224"/>
              <a:ext cx="384" cy="1076"/>
              <a:chOff x="4128" y="1968"/>
              <a:chExt cx="480" cy="1344"/>
            </a:xfrm>
          </p:grpSpPr>
          <p:sp>
            <p:nvSpPr>
              <p:cNvPr id="27673" name="Line 52"/>
              <p:cNvSpPr>
                <a:spLocks noChangeAspect="1" noChangeShapeType="1"/>
              </p:cNvSpPr>
              <p:nvPr/>
            </p:nvSpPr>
            <p:spPr bwMode="auto">
              <a:xfrm flipV="1">
                <a:off x="4272" y="1968"/>
                <a:ext cx="336" cy="1344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74" name="Line 53"/>
              <p:cNvSpPr>
                <a:spLocks noChangeAspect="1" noChangeShapeType="1"/>
              </p:cNvSpPr>
              <p:nvPr/>
            </p:nvSpPr>
            <p:spPr bwMode="auto">
              <a:xfrm>
                <a:off x="4128" y="3312"/>
                <a:ext cx="144" cy="0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541750" name="Text Box 54"/>
          <p:cNvSpPr txBox="1">
            <a:spLocks noChangeAspect="1" noChangeArrowheads="1"/>
          </p:cNvSpPr>
          <p:nvPr/>
        </p:nvSpPr>
        <p:spPr bwMode="auto">
          <a:xfrm>
            <a:off x="4011613" y="3927475"/>
            <a:ext cx="1755775" cy="439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57877" tIns="11575" rIns="57877" bIns="11575"/>
          <a:lstStyle/>
          <a:p>
            <a:pPr marL="204788" indent="-204788" defTabSz="979488" eaLnBrk="0" hangingPunct="0"/>
            <a:r>
              <a:rPr lang="fr-FR" sz="1900">
                <a:latin typeface="Times New Roman" pitchFamily="18" charset="0"/>
              </a:rPr>
              <a:t> </a:t>
            </a:r>
          </a:p>
        </p:txBody>
      </p:sp>
      <p:grpSp>
        <p:nvGrpSpPr>
          <p:cNvPr id="17" name="Group 55"/>
          <p:cNvGrpSpPr>
            <a:grpSpLocks/>
          </p:cNvGrpSpPr>
          <p:nvPr/>
        </p:nvGrpSpPr>
        <p:grpSpPr bwMode="auto">
          <a:xfrm>
            <a:off x="4217988" y="2452688"/>
            <a:ext cx="1376362" cy="1071562"/>
            <a:chOff x="3461" y="2104"/>
            <a:chExt cx="817" cy="620"/>
          </a:xfrm>
        </p:grpSpPr>
        <p:sp>
          <p:nvSpPr>
            <p:cNvPr id="27668" name="Text Box 56"/>
            <p:cNvSpPr txBox="1">
              <a:spLocks noChangeAspect="1" noChangeArrowheads="1"/>
            </p:cNvSpPr>
            <p:nvPr/>
          </p:nvSpPr>
          <p:spPr bwMode="auto">
            <a:xfrm>
              <a:off x="3461" y="2104"/>
              <a:ext cx="817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b="1">
                  <a:solidFill>
                    <a:srgbClr val="800000"/>
                  </a:solidFill>
                  <a:latin typeface="Times New Roman" pitchFamily="18" charset="0"/>
                </a:rPr>
                <a:t>Association</a:t>
              </a:r>
            </a:p>
          </p:txBody>
        </p:sp>
        <p:sp>
          <p:nvSpPr>
            <p:cNvPr id="27669" name="Line 57"/>
            <p:cNvSpPr>
              <a:spLocks noChangeAspect="1" noChangeShapeType="1"/>
            </p:cNvSpPr>
            <p:nvPr/>
          </p:nvSpPr>
          <p:spPr bwMode="auto">
            <a:xfrm>
              <a:off x="3787" y="2314"/>
              <a:ext cx="0" cy="410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8" name="Group 58"/>
          <p:cNvGrpSpPr>
            <a:grpSpLocks/>
          </p:cNvGrpSpPr>
          <p:nvPr/>
        </p:nvGrpSpPr>
        <p:grpSpPr bwMode="auto">
          <a:xfrm>
            <a:off x="954088" y="3295650"/>
            <a:ext cx="7218362" cy="465138"/>
            <a:chOff x="1523" y="2592"/>
            <a:chExt cx="4286" cy="270"/>
          </a:xfrm>
        </p:grpSpPr>
        <p:sp>
          <p:nvSpPr>
            <p:cNvPr id="27666" name="Rectangle 59"/>
            <p:cNvSpPr>
              <a:spLocks noChangeArrowheads="1"/>
            </p:cNvSpPr>
            <p:nvPr/>
          </p:nvSpPr>
          <p:spPr bwMode="auto">
            <a:xfrm>
              <a:off x="1523" y="2592"/>
              <a:ext cx="60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>
                  <a:latin typeface="Times New Roman" pitchFamily="18" charset="0"/>
                </a:rPr>
                <a:t>Contrats</a:t>
              </a:r>
            </a:p>
          </p:txBody>
        </p:sp>
        <p:sp>
          <p:nvSpPr>
            <p:cNvPr id="27667" name="Rectangle 60"/>
            <p:cNvSpPr>
              <a:spLocks noChangeArrowheads="1"/>
            </p:cNvSpPr>
            <p:nvPr/>
          </p:nvSpPr>
          <p:spPr bwMode="auto">
            <a:xfrm>
              <a:off x="5288" y="2637"/>
              <a:ext cx="52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>
                  <a:latin typeface="Times New Roman" pitchFamily="18" charset="0"/>
                </a:rPr>
                <a:t>Clients</a:t>
              </a:r>
            </a:p>
          </p:txBody>
        </p:sp>
      </p:grpSp>
      <p:sp>
        <p:nvSpPr>
          <p:cNvPr id="541757" name="Rectangle 61"/>
          <p:cNvSpPr>
            <a:spLocks noChangeArrowheads="1"/>
          </p:cNvSpPr>
          <p:nvPr/>
        </p:nvSpPr>
        <p:spPr bwMode="auto">
          <a:xfrm>
            <a:off x="4441825" y="3549650"/>
            <a:ext cx="82708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005" tIns="49003" rIns="98005" bIns="49003">
            <a:spAutoFit/>
          </a:bodyPr>
          <a:lstStyle/>
          <a:p>
            <a:pPr defTabSz="979488" eaLnBrk="0" hangingPunct="0"/>
            <a:r>
              <a:rPr lang="fr-FR" sz="1900">
                <a:latin typeface="Times New Roman" pitchFamily="18" charset="0"/>
              </a:rPr>
              <a:t>Signer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43608" y="548680"/>
            <a:ext cx="6984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latin typeface="Times" pitchFamily="18" charset="0"/>
              </a:rPr>
              <a:t>MODELE CONCEPTUEL </a:t>
            </a:r>
            <a:br>
              <a:rPr lang="fr-FR" sz="4000" b="1" dirty="0" smtClean="0">
                <a:latin typeface="Times" pitchFamily="18" charset="0"/>
              </a:rPr>
            </a:br>
            <a:r>
              <a:rPr lang="fr-FR" sz="4000" b="1" dirty="0" smtClean="0">
                <a:latin typeface="Times" pitchFamily="18" charset="0"/>
              </a:rPr>
              <a:t>DE DONNEES (MCD)</a:t>
            </a:r>
            <a:endParaRPr lang="fr-FR" sz="4000" b="1" dirty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5417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54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50" grpId="0"/>
      <p:bldP spid="54175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676456" cy="1143000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COMPOSANTS MCD</a:t>
            </a:r>
            <a:endParaRPr lang="fr-FR" sz="40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fr-FR" sz="2400" b="1" dirty="0" smtClean="0">
                <a:latin typeface="Times" pitchFamily="18" charset="0"/>
              </a:rPr>
              <a:t>Entité</a:t>
            </a:r>
          </a:p>
          <a:p>
            <a:pPr>
              <a:lnSpc>
                <a:spcPct val="130000"/>
              </a:lnSpc>
              <a:spcAft>
                <a:spcPct val="20000"/>
              </a:spcAft>
              <a:buClrTx/>
              <a:buSzTx/>
              <a:buFontTx/>
              <a:buNone/>
            </a:pPr>
            <a:r>
              <a:rPr lang="fr-FR" sz="2400" dirty="0" smtClean="0">
                <a:latin typeface="Times" pitchFamily="18" charset="0"/>
              </a:rPr>
              <a:t>    Une entité est la représentation d’un </a:t>
            </a:r>
            <a:r>
              <a:rPr lang="fr-FR" sz="2400" b="1" dirty="0" smtClean="0">
                <a:latin typeface="Times" pitchFamily="18" charset="0"/>
              </a:rPr>
              <a:t>objet matériel</a:t>
            </a:r>
            <a:r>
              <a:rPr lang="fr-FR" sz="2400" dirty="0" smtClean="0">
                <a:latin typeface="Times" pitchFamily="18" charset="0"/>
              </a:rPr>
              <a:t> (concret) ou </a:t>
            </a:r>
            <a:r>
              <a:rPr lang="fr-FR" sz="2400" b="1" dirty="0" smtClean="0">
                <a:latin typeface="Times" pitchFamily="18" charset="0"/>
              </a:rPr>
              <a:t>immatériel</a:t>
            </a:r>
            <a:r>
              <a:rPr lang="fr-FR" sz="2400" dirty="0" smtClean="0">
                <a:latin typeface="Times" pitchFamily="18" charset="0"/>
              </a:rPr>
              <a:t> (abstrait) du monde réel. Elle est définie par :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Une </a:t>
            </a:r>
            <a:r>
              <a:rPr lang="fr-FR" sz="2400" b="1" dirty="0" smtClean="0">
                <a:latin typeface="Times" pitchFamily="18" charset="0"/>
              </a:rPr>
              <a:t>existence</a:t>
            </a:r>
            <a:r>
              <a:rPr lang="fr-FR" sz="2400" dirty="0" smtClean="0">
                <a:latin typeface="Times" pitchFamily="18" charset="0"/>
              </a:rPr>
              <a:t> propre et une </a:t>
            </a:r>
            <a:r>
              <a:rPr lang="fr-FR" sz="2400" b="1" dirty="0" smtClean="0">
                <a:latin typeface="Times" pitchFamily="18" charset="0"/>
              </a:rPr>
              <a:t>utilité</a:t>
            </a:r>
            <a:r>
              <a:rPr lang="fr-FR" sz="2400" dirty="0" smtClean="0">
                <a:latin typeface="Times" pitchFamily="18" charset="0"/>
              </a:rPr>
              <a:t> pour l’organisation étudiée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Des </a:t>
            </a:r>
            <a:r>
              <a:rPr lang="fr-FR" sz="2400" b="1" dirty="0" smtClean="0">
                <a:latin typeface="Times" pitchFamily="18" charset="0"/>
              </a:rPr>
              <a:t>occurrences</a:t>
            </a:r>
            <a:r>
              <a:rPr lang="fr-FR" sz="2400" dirty="0" smtClean="0">
                <a:latin typeface="Times" pitchFamily="18" charset="0"/>
              </a:rPr>
              <a:t> multiples (au moins deux)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Des </a:t>
            </a:r>
            <a:r>
              <a:rPr lang="fr-FR" sz="2400" b="1" dirty="0" smtClean="0">
                <a:latin typeface="Times" pitchFamily="18" charset="0"/>
              </a:rPr>
              <a:t>propriétés</a:t>
            </a:r>
            <a:r>
              <a:rPr lang="fr-FR" sz="2400" dirty="0" smtClean="0">
                <a:latin typeface="Times" pitchFamily="18" charset="0"/>
              </a:rPr>
              <a:t> (au moins une) dont un </a:t>
            </a:r>
            <a:r>
              <a:rPr lang="fr-FR" sz="2400" b="1" dirty="0" smtClean="0">
                <a:latin typeface="Times" pitchFamily="18" charset="0"/>
              </a:rPr>
              <a:t>identifiant</a:t>
            </a:r>
            <a:endParaRPr lang="fr-FR" sz="2400" dirty="0" smtClean="0">
              <a:latin typeface="Times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424936" cy="4857784"/>
          </a:xfrm>
        </p:spPr>
        <p:txBody>
          <a:bodyPr/>
          <a:lstStyle/>
          <a:p>
            <a:pPr eaLnBrk="1" hangingPunct="1"/>
            <a:r>
              <a:rPr lang="fr-FR" b="1" dirty="0" smtClean="0"/>
              <a:t>Propriété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    Appelée aussi </a:t>
            </a:r>
            <a:r>
              <a:rPr lang="fr-FR" b="1" dirty="0" smtClean="0">
                <a:latin typeface="Times New Roman" pitchFamily="18" charset="0"/>
              </a:rPr>
              <a:t>Information élémentaire,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b="1" dirty="0" smtClean="0">
                <a:latin typeface="Times New Roman" pitchFamily="18" charset="0"/>
              </a:rPr>
              <a:t>attribut</a:t>
            </a:r>
            <a:r>
              <a:rPr lang="fr-FR" dirty="0" smtClean="0">
                <a:latin typeface="Times New Roman" pitchFamily="18" charset="0"/>
              </a:rPr>
              <a:t>, la propriété désigne le plus petit élément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d’information manipulable par le concepteur et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ayant un </a:t>
            </a:r>
            <a:r>
              <a:rPr lang="fr-FR" b="1" dirty="0" smtClean="0">
                <a:latin typeface="Times New Roman" pitchFamily="18" charset="0"/>
              </a:rPr>
              <a:t>sens </a:t>
            </a:r>
            <a:r>
              <a:rPr lang="fr-FR" dirty="0" smtClean="0">
                <a:latin typeface="Times New Roman" pitchFamily="18" charset="0"/>
              </a:rPr>
              <a:t>pour le SI.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Une propriété doit  être décrite par :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 </a:t>
            </a:r>
            <a:r>
              <a:rPr lang="fr-FR" b="1" dirty="0" smtClean="0">
                <a:latin typeface="Times New Roman" pitchFamily="18" charset="0"/>
              </a:rPr>
              <a:t>nom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une </a:t>
            </a:r>
            <a:r>
              <a:rPr lang="fr-FR" b="1" dirty="0" smtClean="0">
                <a:latin typeface="Times New Roman" pitchFamily="18" charset="0"/>
              </a:rPr>
              <a:t>valeur</a:t>
            </a:r>
            <a:r>
              <a:rPr lang="fr-FR" dirty="0" smtClean="0">
                <a:latin typeface="Times New Roman" pitchFamily="18" charset="0"/>
              </a:rPr>
              <a:t> 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 </a:t>
            </a:r>
            <a:r>
              <a:rPr lang="fr-FR" b="1" dirty="0" smtClean="0">
                <a:latin typeface="Times New Roman" pitchFamily="18" charset="0"/>
              </a:rPr>
              <a:t>domaine </a:t>
            </a:r>
            <a:r>
              <a:rPr lang="fr-FR" dirty="0" smtClean="0">
                <a:latin typeface="Times New Roman" pitchFamily="18" charset="0"/>
              </a:rPr>
              <a:t>des valeurs possibles (type)</a:t>
            </a:r>
            <a:endParaRPr lang="fr-FR" b="1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36" name="Group 40"/>
          <p:cNvGraphicFramePr>
            <a:graphicFrameLocks noGrp="1"/>
          </p:cNvGraphicFramePr>
          <p:nvPr>
            <p:ph sz="half" idx="2"/>
          </p:nvPr>
        </p:nvGraphicFramePr>
        <p:xfrm>
          <a:off x="611188" y="1628803"/>
          <a:ext cx="8075612" cy="4968551"/>
        </p:xfrm>
        <a:graphic>
          <a:graphicData uri="http://schemas.openxmlformats.org/drawingml/2006/table">
            <a:tbl>
              <a:tblPr/>
              <a:tblGrid>
                <a:gridCol w="2555875"/>
                <a:gridCol w="3198812"/>
                <a:gridCol w="2320925"/>
              </a:tblGrid>
              <a:tr h="1171970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Nom de la propriété</a:t>
                      </a:r>
                    </a:p>
                  </a:txBody>
                  <a:tcPr marL="81187" marR="81187" marT="40594" marB="405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Type de domaine</a:t>
                      </a:r>
                    </a:p>
                  </a:txBody>
                  <a:tcPr marL="81187" marR="81187" marT="40594" marB="405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Valeur</a:t>
                      </a:r>
                    </a:p>
                  </a:txBody>
                  <a:tcPr marL="81187" marR="81187" marT="40594" marB="405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Code Client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Compteur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1234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775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Nom Client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Alphabétique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Messari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Date de règlement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Date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12/10/11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3426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 de règlement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Liste de choix alphabétique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Espèces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626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Désignation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Alphanumérique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DisqueDur80Mo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Taux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Monétaire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1234,50 DH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chemeClr val="tx1"/>
                </a:solidFill>
                <a:latin typeface="Times" pitchFamily="18" charset="0"/>
              </a:rPr>
              <a:t>EXEMPLE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oneTexte 19"/>
          <p:cNvSpPr txBox="1"/>
          <p:nvPr/>
        </p:nvSpPr>
        <p:spPr>
          <a:xfrm>
            <a:off x="755576" y="692696"/>
            <a:ext cx="7344816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</a:rPr>
              <a:t>NOTION  D’OCCURENCE</a:t>
            </a:r>
            <a:endParaRPr lang="fr-FR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fr-F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14348" y="3286124"/>
            <a:ext cx="3317875" cy="2500330"/>
            <a:chOff x="911" y="2966"/>
            <a:chExt cx="2439" cy="1437"/>
          </a:xfrm>
        </p:grpSpPr>
        <p:pic>
          <p:nvPicPr>
            <p:cNvPr id="6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 l="45360" t="28586" r="11871" b="42155"/>
            <a:stretch>
              <a:fillRect/>
            </a:stretch>
          </p:blipFill>
          <p:spPr bwMode="auto">
            <a:xfrm>
              <a:off x="911" y="2966"/>
              <a:ext cx="2299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002" y="4172"/>
              <a:ext cx="23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Ensemble </a:t>
              </a:r>
              <a:r>
                <a:rPr lang="fr-FR" sz="1600" b="1">
                  <a:latin typeface="Times New Roman" pitchFamily="18" charset="0"/>
                </a:rPr>
                <a:t>Occurrences</a:t>
              </a:r>
              <a:r>
                <a:rPr lang="fr-FR" sz="1600">
                  <a:latin typeface="Times New Roman" pitchFamily="18" charset="0"/>
                </a:rPr>
                <a:t> d’Intérimaires</a:t>
              </a:r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4143372" y="3429000"/>
            <a:ext cx="2214562" cy="2786063"/>
            <a:chOff x="3230" y="606"/>
            <a:chExt cx="1627" cy="1388"/>
          </a:xfrm>
        </p:grpSpPr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 l="51089" t="67961" r="35411" b="8430"/>
            <a:stretch>
              <a:fillRect/>
            </a:stretch>
          </p:blipFill>
          <p:spPr bwMode="auto">
            <a:xfrm>
              <a:off x="3905" y="615"/>
              <a:ext cx="726" cy="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AutoShape 6"/>
            <p:cNvSpPr>
              <a:spLocks noChangeAspect="1"/>
            </p:cNvSpPr>
            <p:nvPr/>
          </p:nvSpPr>
          <p:spPr bwMode="auto">
            <a:xfrm rot="10800000">
              <a:off x="3230" y="606"/>
              <a:ext cx="84" cy="1096"/>
            </a:xfrm>
            <a:prstGeom prst="leftBrace">
              <a:avLst>
                <a:gd name="adj1" fmla="val 114590"/>
                <a:gd name="adj2" fmla="val 4915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3542" y="978"/>
              <a:ext cx="272" cy="272"/>
            </a:xfrm>
            <a:prstGeom prst="rightArrow">
              <a:avLst>
                <a:gd name="adj1" fmla="val 33824"/>
                <a:gd name="adj2" fmla="val 290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3725" y="1590"/>
              <a:ext cx="11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  Classe des </a:t>
              </a:r>
            </a:p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INTERIMAIRES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000760" y="3286124"/>
            <a:ext cx="2593975" cy="2949575"/>
            <a:chOff x="4675" y="524"/>
            <a:chExt cx="1769" cy="1470"/>
          </a:xfrm>
        </p:grpSpPr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4675" y="978"/>
              <a:ext cx="272" cy="272"/>
            </a:xfrm>
            <a:prstGeom prst="rightArrow">
              <a:avLst>
                <a:gd name="adj1" fmla="val 33824"/>
                <a:gd name="adj2" fmla="val 290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116" y="524"/>
              <a:ext cx="1328" cy="1013"/>
              <a:chOff x="5162" y="2965"/>
              <a:chExt cx="1328" cy="1013"/>
            </a:xfrm>
          </p:grpSpPr>
          <p:sp>
            <p:nvSpPr>
              <p:cNvPr id="17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5164" y="2965"/>
                <a:ext cx="1326" cy="247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INTERIMAIRES</a:t>
                </a:r>
              </a:p>
            </p:txBody>
          </p:sp>
          <p:sp>
            <p:nvSpPr>
              <p:cNvPr id="18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162" y="3212"/>
                <a:ext cx="1328" cy="76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169863" indent="-169863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N°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 Nom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Adresse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Tél. Intérimaire …</a:t>
                </a:r>
              </a:p>
            </p:txBody>
          </p:sp>
        </p:grp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176" y="1590"/>
              <a:ext cx="11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   Entité(Type) </a:t>
              </a:r>
            </a:p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INTERIMAIRES</a:t>
              </a:r>
            </a:p>
          </p:txBody>
        </p:sp>
      </p:grp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811" name="Rectangle 19"/>
          <p:cNvSpPr>
            <a:spLocks noChangeArrowheads="1"/>
          </p:cNvSpPr>
          <p:nvPr/>
        </p:nvSpPr>
        <p:spPr bwMode="auto">
          <a:xfrm>
            <a:off x="714348" y="1214422"/>
            <a:ext cx="8091487" cy="1765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81187" tIns="40594" rIns="81187" bIns="40594">
            <a:spAutoFit/>
          </a:bodyPr>
          <a:lstStyle/>
          <a:p>
            <a:pPr defTabSz="811213" eaLnBrk="0" hangingPunct="0">
              <a:lnSpc>
                <a:spcPct val="13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fr-FR" sz="2000" b="1" dirty="0" smtClean="0">
                <a:latin typeface="Times New Roman" pitchFamily="18" charset="0"/>
              </a:rPr>
              <a:t>L’occurrence d’une entité est connue par les valeurs spécifiques prises par chacune des propriétés de l’entité. Ces propriétés sont communes à toutes les occurrences de l’entité. </a:t>
            </a:r>
          </a:p>
          <a:p>
            <a:pPr defTabSz="811213" eaLnBrk="0" hangingPunct="0">
              <a:lnSpc>
                <a:spcPct val="13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fr-FR" sz="2000" b="1" dirty="0" smtClean="0">
                <a:latin typeface="Times New Roman" pitchFamily="18" charset="0"/>
              </a:rPr>
              <a:t>Exemple : </a:t>
            </a:r>
            <a:endParaRPr lang="fr-FR" sz="2000" b="1" dirty="0">
              <a:latin typeface="Times New Roman" pitchFamily="18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14414" y="2928934"/>
            <a:ext cx="2040559" cy="1909439"/>
            <a:chOff x="898" y="1197"/>
            <a:chExt cx="1500" cy="1289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898" y="1197"/>
              <a:ext cx="1328" cy="978"/>
              <a:chOff x="898" y="1197"/>
              <a:chExt cx="1328" cy="978"/>
            </a:xfrm>
          </p:grpSpPr>
          <p:sp>
            <p:nvSpPr>
              <p:cNvPr id="46088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900" y="1197"/>
                <a:ext cx="1326" cy="24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>
                    <a:latin typeface="Times New Roman" pitchFamily="18" charset="0"/>
                  </a:rPr>
                  <a:t>INTERIMAIRES</a:t>
                </a:r>
              </a:p>
            </p:txBody>
          </p:sp>
          <p:sp>
            <p:nvSpPr>
              <p:cNvPr id="46089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898" y="1409"/>
                <a:ext cx="1328" cy="76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N° Intérimaire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 Nom Client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Adresse Client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Tél. Client …</a:t>
                </a:r>
              </a:p>
            </p:txBody>
          </p:sp>
        </p:grpSp>
        <p:sp>
          <p:nvSpPr>
            <p:cNvPr id="46090" name="Rectangle 25"/>
            <p:cNvSpPr>
              <a:spLocks noChangeArrowheads="1"/>
            </p:cNvSpPr>
            <p:nvPr/>
          </p:nvSpPr>
          <p:spPr bwMode="auto">
            <a:xfrm>
              <a:off x="956" y="2244"/>
              <a:ext cx="1442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b="1" dirty="0">
                  <a:latin typeface="Times New Roman" pitchFamily="18" charset="0"/>
                </a:rPr>
                <a:t>Entité Intérimaire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214678" y="4071942"/>
            <a:ext cx="2379663" cy="1677187"/>
            <a:chOff x="2046" y="1365"/>
            <a:chExt cx="1748" cy="939"/>
          </a:xfrm>
        </p:grpSpPr>
        <p:sp>
          <p:nvSpPr>
            <p:cNvPr id="46092" name="Text Box 27"/>
            <p:cNvSpPr txBox="1">
              <a:spLocks noChangeAspect="1" noChangeArrowheads="1"/>
            </p:cNvSpPr>
            <p:nvPr/>
          </p:nvSpPr>
          <p:spPr bwMode="auto">
            <a:xfrm>
              <a:off x="2048" y="1365"/>
              <a:ext cx="1745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Intérimaire</a:t>
              </a:r>
              <a:r>
                <a:rPr lang="fr-FR" sz="1600" b="1" baseline="-25000">
                  <a:latin typeface="Times New Roman" pitchFamily="18" charset="0"/>
                </a:rPr>
                <a:t>1042</a:t>
              </a:r>
            </a:p>
          </p:txBody>
        </p:sp>
        <p:sp>
          <p:nvSpPr>
            <p:cNvPr id="46093" name="Text Box 28"/>
            <p:cNvSpPr txBox="1">
              <a:spLocks noChangeAspect="1" noChangeArrowheads="1"/>
            </p:cNvSpPr>
            <p:nvPr/>
          </p:nvSpPr>
          <p:spPr bwMode="auto">
            <a:xfrm>
              <a:off x="2046" y="1559"/>
              <a:ext cx="1748" cy="74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 eaLnBrk="0" hangingPunct="0"/>
              <a:r>
                <a:rPr lang="fr-FR" sz="1600" b="1" dirty="0">
                  <a:latin typeface="Times New Roman" pitchFamily="18" charset="0"/>
                </a:rPr>
                <a:t>1042</a:t>
              </a:r>
            </a:p>
            <a:p>
              <a:pPr marL="77788" defTabSz="811213" eaLnBrk="0" hangingPunct="0"/>
              <a:r>
                <a:rPr lang="fr-FR" sz="1600" dirty="0" err="1">
                  <a:latin typeface="Times New Roman" pitchFamily="18" charset="0"/>
                </a:rPr>
                <a:t>Idrissi</a:t>
              </a:r>
              <a:endParaRPr lang="fr-FR" sz="1600" dirty="0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5, rue Hassan II 55000 Fès</a:t>
              </a: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055 56 67 33 …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354763" y="5002213"/>
            <a:ext cx="2316162" cy="1489075"/>
            <a:chOff x="4062" y="1862"/>
            <a:chExt cx="1702" cy="1006"/>
          </a:xfrm>
        </p:grpSpPr>
        <p:sp>
          <p:nvSpPr>
            <p:cNvPr id="46095" name="Text Box 30"/>
            <p:cNvSpPr txBox="1">
              <a:spLocks noChangeAspect="1" noChangeArrowheads="1"/>
            </p:cNvSpPr>
            <p:nvPr/>
          </p:nvSpPr>
          <p:spPr bwMode="auto">
            <a:xfrm>
              <a:off x="4065" y="1862"/>
              <a:ext cx="1699" cy="24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Intérimaire</a:t>
              </a:r>
              <a:r>
                <a:rPr lang="fr-FR" sz="1600" b="1" baseline="-25000">
                  <a:latin typeface="Times New Roman" pitchFamily="18" charset="0"/>
                </a:rPr>
                <a:t>1350</a:t>
              </a:r>
            </a:p>
          </p:txBody>
        </p:sp>
        <p:sp>
          <p:nvSpPr>
            <p:cNvPr id="46096" name="Text Box 31"/>
            <p:cNvSpPr txBox="1">
              <a:spLocks noChangeAspect="1" noChangeArrowheads="1"/>
            </p:cNvSpPr>
            <p:nvPr/>
          </p:nvSpPr>
          <p:spPr bwMode="auto">
            <a:xfrm>
              <a:off x="4062" y="2102"/>
              <a:ext cx="1702" cy="76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 eaLnBrk="0" hangingPunct="0"/>
              <a:r>
                <a:rPr lang="fr-FR" sz="1600" b="1" dirty="0">
                  <a:latin typeface="Times New Roman" pitchFamily="18" charset="0"/>
                </a:rPr>
                <a:t>1350</a:t>
              </a:r>
            </a:p>
            <a:p>
              <a:pPr marL="77788" defTabSz="811213" eaLnBrk="0" hangingPunct="0"/>
              <a:r>
                <a:rPr lang="fr-FR" sz="1600" dirty="0" err="1">
                  <a:latin typeface="Times New Roman" pitchFamily="18" charset="0"/>
                </a:rPr>
                <a:t>Rizki</a:t>
              </a:r>
              <a:endParaRPr lang="fr-FR" sz="1600" dirty="0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7, rue salé 21000 Casa</a:t>
              </a: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055 56 67 33 …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406900" y="3428484"/>
            <a:ext cx="3999140" cy="1573730"/>
            <a:chOff x="3239" y="1912"/>
            <a:chExt cx="2938" cy="1063"/>
          </a:xfrm>
        </p:grpSpPr>
        <p:cxnSp>
          <p:nvCxnSpPr>
            <p:cNvPr id="46098" name="AutoShape 33"/>
            <p:cNvCxnSpPr>
              <a:cxnSpLocks noChangeShapeType="1"/>
              <a:stCxn id="46101" idx="0"/>
              <a:endCxn id="46092" idx="0"/>
            </p:cNvCxnSpPr>
            <p:nvPr/>
          </p:nvCxnSpPr>
          <p:spPr bwMode="auto">
            <a:xfrm rot="5400000">
              <a:off x="3837" y="1423"/>
              <a:ext cx="325" cy="1522"/>
            </a:xfrm>
            <a:prstGeom prst="bentConnector5">
              <a:avLst>
                <a:gd name="adj1" fmla="val 47565"/>
                <a:gd name="adj2" fmla="val 21338"/>
                <a:gd name="adj3" fmla="val 5243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6099" name="AutoShape 34"/>
            <p:cNvCxnSpPr>
              <a:cxnSpLocks noChangeShapeType="1"/>
              <a:stCxn id="46101" idx="1"/>
              <a:endCxn id="46095" idx="0"/>
            </p:cNvCxnSpPr>
            <p:nvPr/>
          </p:nvCxnSpPr>
          <p:spPr bwMode="auto">
            <a:xfrm rot="16200000" flipH="1">
              <a:off x="5357" y="2809"/>
              <a:ext cx="318" cy="14"/>
            </a:xfrm>
            <a:prstGeom prst="bentConnector3">
              <a:avLst>
                <a:gd name="adj1" fmla="val -530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7" name="Group 35"/>
            <p:cNvGrpSpPr>
              <a:grpSpLocks/>
            </p:cNvGrpSpPr>
            <p:nvPr/>
          </p:nvGrpSpPr>
          <p:grpSpPr bwMode="auto">
            <a:xfrm>
              <a:off x="4252" y="1912"/>
              <a:ext cx="1925" cy="745"/>
              <a:chOff x="4333" y="1407"/>
              <a:chExt cx="1925" cy="745"/>
            </a:xfrm>
          </p:grpSpPr>
          <p:sp>
            <p:nvSpPr>
              <p:cNvPr id="46101" name="Line 36"/>
              <p:cNvSpPr>
                <a:spLocks noChangeShapeType="1"/>
              </p:cNvSpPr>
              <p:nvPr/>
            </p:nvSpPr>
            <p:spPr bwMode="auto">
              <a:xfrm>
                <a:off x="4841" y="1517"/>
                <a:ext cx="749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102" name="Rectangle 37"/>
              <p:cNvSpPr>
                <a:spLocks noChangeArrowheads="1"/>
              </p:cNvSpPr>
              <p:nvPr/>
            </p:nvSpPr>
            <p:spPr bwMode="auto">
              <a:xfrm>
                <a:off x="4333" y="1407"/>
                <a:ext cx="1925" cy="43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b="1" dirty="0">
                    <a:latin typeface="Times New Roman" pitchFamily="18" charset="0"/>
                  </a:rPr>
                  <a:t>Occurrences</a:t>
                </a:r>
                <a:r>
                  <a:rPr lang="fr-FR" dirty="0">
                    <a:latin typeface="Times New Roman" pitchFamily="18" charset="0"/>
                  </a:rPr>
                  <a:t> de </a:t>
                </a:r>
              </a:p>
              <a:p>
                <a:pPr algn="ctr" defTabSz="811213" eaLnBrk="0" hangingPunct="0"/>
                <a:r>
                  <a:rPr lang="fr-FR" dirty="0">
                    <a:latin typeface="Times New Roman" pitchFamily="18" charset="0"/>
                  </a:rPr>
                  <a:t>l’entité </a:t>
                </a:r>
                <a:r>
                  <a:rPr lang="fr-FR" b="1" dirty="0">
                    <a:latin typeface="Times New Roman" pitchFamily="18" charset="0"/>
                  </a:rPr>
                  <a:t>INTERIMAIRES</a:t>
                </a:r>
              </a:p>
            </p:txBody>
          </p:sp>
        </p:grpSp>
      </p:grpSp>
      <p:sp>
        <p:nvSpPr>
          <p:cNvPr id="24" name="Rectangle 23"/>
          <p:cNvSpPr/>
          <p:nvPr/>
        </p:nvSpPr>
        <p:spPr>
          <a:xfrm>
            <a:off x="428596" y="214290"/>
            <a:ext cx="821537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latin typeface="Times" pitchFamily="18" charset="0"/>
                <a:ea typeface="+mj-ea"/>
                <a:cs typeface="+mj-cs"/>
              </a:rPr>
              <a:t> SUITE «OCCURRENCE»</a:t>
            </a:r>
            <a:br>
              <a:rPr lang="fr-FR" sz="4400" b="1" dirty="0" smtClean="0">
                <a:latin typeface="Times" pitchFamily="18" charset="0"/>
                <a:ea typeface="+mj-ea"/>
                <a:cs typeface="+mj-cs"/>
              </a:rPr>
            </a:br>
            <a:endParaRPr lang="fr-FR" sz="4400" b="1" dirty="0">
              <a:latin typeface="Times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IDENTIFIANT</a:t>
            </a:r>
            <a:endParaRPr lang="fr-FR" sz="4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25000" lnSpcReduction="20000"/>
          </a:bodyPr>
          <a:lstStyle/>
          <a:p>
            <a:pPr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CH" sz="8000" dirty="0" smtClean="0">
                <a:latin typeface="Times New Roman" pitchFamily="18" charset="0"/>
              </a:rPr>
              <a:t>     </a:t>
            </a:r>
          </a:p>
          <a:p>
            <a:pPr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CH" sz="8000" dirty="0" smtClean="0">
                <a:latin typeface="Times New Roman" pitchFamily="18" charset="0"/>
              </a:rPr>
              <a:t>        C’est un </a:t>
            </a:r>
            <a:r>
              <a:rPr lang="fr-CH" sz="8000" b="1" dirty="0" smtClean="0">
                <a:latin typeface="Times New Roman" pitchFamily="18" charset="0"/>
              </a:rPr>
              <a:t>groupe d’attributs</a:t>
            </a:r>
            <a:r>
              <a:rPr lang="fr-CH" sz="8000" dirty="0" smtClean="0">
                <a:latin typeface="Times New Roman" pitchFamily="18" charset="0"/>
              </a:rPr>
              <a:t> qui doit être :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err="1" smtClean="0">
                <a:latin typeface="Times New Roman" pitchFamily="18" charset="0"/>
              </a:rPr>
              <a:t>Univalué</a:t>
            </a:r>
            <a:r>
              <a:rPr lang="fr-FR" sz="8000" dirty="0" smtClean="0">
                <a:latin typeface="Times New Roman" pitchFamily="18" charset="0"/>
              </a:rPr>
              <a:t> : possède une seule valeur par occurrence de l’entité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Discriminant</a:t>
            </a:r>
            <a:r>
              <a:rPr lang="fr-FR" sz="8000" dirty="0" smtClean="0">
                <a:latin typeface="Times New Roman" pitchFamily="18" charset="0"/>
              </a:rPr>
              <a:t> : à une valeur correspond une seule occurrence de l’entité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Stable</a:t>
            </a:r>
            <a:r>
              <a:rPr lang="fr-FR" sz="8000" dirty="0" smtClean="0">
                <a:latin typeface="Times New Roman" pitchFamily="18" charset="0"/>
              </a:rPr>
              <a:t> : Une fois définie, la valeur de l’identifiant pour une occurrence doit être inchangée.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Minimal</a:t>
            </a:r>
            <a:r>
              <a:rPr lang="fr-FR" sz="8000" dirty="0" smtClean="0">
                <a:latin typeface="Times New Roman" pitchFamily="18" charset="0"/>
              </a:rPr>
              <a:t> : dans le cas où il est composé, la suppression d’un de ses composants lui fera perdre son caractère discriminant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FR" sz="8000" dirty="0" smtClean="0">
                <a:latin typeface="Times New Roman" pitchFamily="18" charset="0"/>
              </a:rPr>
              <a:t>On distingue deux possibilités d’identification d’une entité :</a:t>
            </a:r>
          </a:p>
          <a:p>
            <a:pPr defTabSz="338138" eaLnBrk="0" hangingPunct="0">
              <a:lnSpc>
                <a:spcPct val="15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Char char="Ü"/>
            </a:pPr>
            <a:r>
              <a:rPr lang="fr-FR" sz="8000" dirty="0" smtClean="0">
                <a:latin typeface="Times New Roman" pitchFamily="18" charset="0"/>
              </a:rPr>
              <a:t> un ou plusieurs attributs de l’entité à identifier.</a:t>
            </a:r>
          </a:p>
          <a:p>
            <a:pPr defTabSz="338138" eaLnBrk="0" hangingPunct="0">
              <a:lnSpc>
                <a:spcPct val="15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Char char="Ü"/>
            </a:pPr>
            <a:r>
              <a:rPr lang="fr-FR" sz="8000" dirty="0" smtClean="0">
                <a:latin typeface="Times New Roman" pitchFamily="18" charset="0"/>
              </a:rPr>
              <a:t>  un attribut artificiel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23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2710451" cy="70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994" tIns="43997" rIns="87994" bIns="43997">
            <a:spAutoFit/>
          </a:bodyPr>
          <a:lstStyle/>
          <a:p>
            <a:pPr algn="ctr" defTabSz="879475" eaLnBrk="0" hangingPunct="0"/>
            <a:r>
              <a:rPr lang="fr-FR" sz="4000" b="1" dirty="0" smtClean="0">
                <a:latin typeface="Times New Roman" pitchFamily="18" charset="0"/>
              </a:rPr>
              <a:t>EXEMPLE</a:t>
            </a:r>
            <a:endParaRPr lang="fr-FR" sz="4000" b="1" dirty="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59832" y="1844824"/>
            <a:ext cx="2500684" cy="2952328"/>
            <a:chOff x="2453" y="366"/>
            <a:chExt cx="1361" cy="129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544" y="366"/>
              <a:ext cx="998" cy="980"/>
              <a:chOff x="2635" y="433"/>
              <a:chExt cx="998" cy="980"/>
            </a:xfrm>
          </p:grpSpPr>
          <p:sp>
            <p:nvSpPr>
              <p:cNvPr id="31765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636" y="433"/>
                <a:ext cx="997" cy="2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 smtClean="0">
                    <a:latin typeface="Times New Roman" pitchFamily="18" charset="0"/>
                  </a:rPr>
                  <a:t>emprunteur</a:t>
                </a:r>
                <a:endParaRPr lang="fr-FR" sz="1600" b="1" dirty="0">
                  <a:latin typeface="Times New Roman" pitchFamily="18" charset="0"/>
                </a:endParaRPr>
              </a:p>
            </p:txBody>
          </p:sp>
          <p:sp>
            <p:nvSpPr>
              <p:cNvPr id="31766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2635" y="676"/>
                <a:ext cx="998" cy="73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Prénom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Adresse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Téléphone</a:t>
                </a:r>
              </a:p>
            </p:txBody>
          </p:sp>
        </p:grpSp>
        <p:sp>
          <p:nvSpPr>
            <p:cNvPr id="31764" name="Rectangle 12"/>
            <p:cNvSpPr>
              <a:spLocks noChangeArrowheads="1"/>
            </p:cNvSpPr>
            <p:nvPr/>
          </p:nvSpPr>
          <p:spPr bwMode="auto">
            <a:xfrm>
              <a:off x="2453" y="1436"/>
              <a:ext cx="1361" cy="2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composé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940152" y="2132856"/>
            <a:ext cx="2376264" cy="2808312"/>
            <a:chOff x="4213" y="3374"/>
            <a:chExt cx="1959" cy="1113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4213" y="3374"/>
              <a:ext cx="1959" cy="804"/>
              <a:chOff x="4032" y="548"/>
              <a:chExt cx="2231" cy="804"/>
            </a:xfrm>
          </p:grpSpPr>
          <p:sp>
            <p:nvSpPr>
              <p:cNvPr id="31761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4032" y="548"/>
                <a:ext cx="2231" cy="23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>
                    <a:latin typeface="Times New Roman" pitchFamily="18" charset="0"/>
                  </a:rPr>
                  <a:t>EXEMPLAIRE</a:t>
                </a:r>
              </a:p>
            </p:txBody>
          </p:sp>
          <p:sp>
            <p:nvSpPr>
              <p:cNvPr id="31762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4040" y="782"/>
                <a:ext cx="2223" cy="57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Cote ouvrage &amp; n° d’ordre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Date de parution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Etat</a:t>
                </a:r>
              </a:p>
            </p:txBody>
          </p:sp>
        </p:grpSp>
        <p:sp>
          <p:nvSpPr>
            <p:cNvPr id="31760" name="Rectangle 17"/>
            <p:cNvSpPr>
              <a:spLocks noChangeArrowheads="1"/>
            </p:cNvSpPr>
            <p:nvPr/>
          </p:nvSpPr>
          <p:spPr bwMode="auto">
            <a:xfrm>
              <a:off x="4629" y="4262"/>
              <a:ext cx="1361" cy="2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relatif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83568" y="1988840"/>
            <a:ext cx="1965003" cy="2736304"/>
            <a:chOff x="955" y="548"/>
            <a:chExt cx="1180" cy="1097"/>
          </a:xfrm>
        </p:grpSpPr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968" y="548"/>
              <a:ext cx="1133" cy="823"/>
              <a:chOff x="968" y="548"/>
              <a:chExt cx="1133" cy="823"/>
            </a:xfrm>
          </p:grpSpPr>
          <p:sp>
            <p:nvSpPr>
              <p:cNvPr id="31757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970" y="548"/>
                <a:ext cx="1131" cy="24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OUVRAGE</a:t>
                </a:r>
              </a:p>
            </p:txBody>
          </p:sp>
          <p:sp>
            <p:nvSpPr>
              <p:cNvPr id="31758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968" y="782"/>
                <a:ext cx="1133" cy="58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Cote ouvrage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Titre ouvrage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Editeur</a:t>
                </a:r>
              </a:p>
            </p:txBody>
          </p:sp>
        </p:grpSp>
        <p:sp>
          <p:nvSpPr>
            <p:cNvPr id="31756" name="Rectangle 26"/>
            <p:cNvSpPr>
              <a:spLocks noChangeArrowheads="1"/>
            </p:cNvSpPr>
            <p:nvPr/>
          </p:nvSpPr>
          <p:spPr bwMode="auto">
            <a:xfrm>
              <a:off x="955" y="1414"/>
              <a:ext cx="1180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simple</a:t>
              </a: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68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2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fr-FR" sz="2800" dirty="0" smtClean="0"/>
              <a:t>Une base de données est un </a:t>
            </a:r>
            <a:r>
              <a:rPr lang="fr-FR" sz="2800" b="1" dirty="0" smtClean="0"/>
              <a:t>fichier qui permet de stocker des données structurées relatives à un sujet.</a:t>
            </a:r>
          </a:p>
          <a:p>
            <a:pPr lvl="1">
              <a:lnSpc>
                <a:spcPct val="80000"/>
              </a:lnSpc>
            </a:pPr>
            <a:r>
              <a:rPr lang="fr-FR" sz="2800" dirty="0" smtClean="0"/>
              <a:t>Les données d’une base de données peuvent être </a:t>
            </a:r>
            <a:r>
              <a:rPr lang="fr-FR" sz="2800" b="1" dirty="0" smtClean="0"/>
              <a:t>organisées selon différents modèles (Relationnel, Hiérarchique, …)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8229600" cy="11430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Validation d’un modèle MCD</a:t>
            </a:r>
          </a:p>
        </p:txBody>
      </p:sp>
      <p:sp>
        <p:nvSpPr>
          <p:cNvPr id="34819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0768"/>
            <a:ext cx="8686800" cy="4983832"/>
          </a:xfrm>
        </p:spPr>
        <p:txBody>
          <a:bodyPr/>
          <a:lstStyle/>
          <a:p>
            <a:pPr lvl="1" eaLnBrk="1" hangingPunct="1"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None/>
            </a:pPr>
            <a:r>
              <a:rPr lang="fr-FR" sz="1700" dirty="0" smtClean="0"/>
              <a:t> </a:t>
            </a:r>
            <a:r>
              <a:rPr lang="fr-FR" sz="2000" dirty="0" smtClean="0">
                <a:latin typeface="Times" pitchFamily="18" charset="0"/>
              </a:rPr>
              <a:t>Une </a:t>
            </a:r>
            <a:r>
              <a:rPr lang="fr-FR" sz="2000" b="1" dirty="0" smtClean="0">
                <a:latin typeface="Times" pitchFamily="18" charset="0"/>
              </a:rPr>
              <a:t>propriété</a:t>
            </a:r>
            <a:r>
              <a:rPr lang="fr-FR" sz="2000" dirty="0" smtClean="0">
                <a:latin typeface="Times" pitchFamily="18" charset="0"/>
              </a:rPr>
              <a:t> ne peut qualifier qu’une seule </a:t>
            </a:r>
            <a:r>
              <a:rPr lang="fr-FR" sz="2000" b="1" dirty="0" smtClean="0">
                <a:latin typeface="Times" pitchFamily="18" charset="0"/>
              </a:rPr>
              <a:t>entité</a:t>
            </a:r>
            <a:r>
              <a:rPr lang="fr-FR" sz="2000" dirty="0" smtClean="0">
                <a:latin typeface="Times" pitchFamily="18" charset="0"/>
              </a:rPr>
              <a:t> ou une seule </a:t>
            </a:r>
            <a:r>
              <a:rPr lang="fr-FR" sz="2000" b="1" dirty="0" smtClean="0">
                <a:latin typeface="Times" pitchFamily="18" charset="0"/>
              </a:rPr>
              <a:t>association</a:t>
            </a:r>
          </a:p>
          <a:p>
            <a:pPr eaLnBrk="1" hangingPunct="1">
              <a:buFont typeface="Wingdings" pitchFamily="2" charset="2"/>
              <a:buNone/>
            </a:pPr>
            <a:endParaRPr lang="fr-FR" sz="1700" dirty="0" smtClean="0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046163" y="2420938"/>
            <a:ext cx="7702550" cy="2038350"/>
            <a:chOff x="1014" y="1516"/>
            <a:chExt cx="6004" cy="149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382" y="1541"/>
              <a:ext cx="1075" cy="1222"/>
              <a:chOff x="4630" y="799"/>
              <a:chExt cx="1270" cy="1123"/>
            </a:xfrm>
          </p:grpSpPr>
          <p:sp>
            <p:nvSpPr>
              <p:cNvPr id="34865" name="Text Box 5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</a:t>
                </a:r>
              </a:p>
            </p:txBody>
          </p:sp>
          <p:sp>
            <p:nvSpPr>
              <p:cNvPr id="34866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5951" y="1541"/>
              <a:ext cx="1067" cy="1222"/>
              <a:chOff x="4630" y="799"/>
              <a:chExt cx="1270" cy="1123"/>
            </a:xfrm>
          </p:grpSpPr>
          <p:sp>
            <p:nvSpPr>
              <p:cNvPr id="34863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FACTURE</a:t>
                </a:r>
              </a:p>
            </p:txBody>
          </p:sp>
          <p:sp>
            <p:nvSpPr>
              <p:cNvPr id="34864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Date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sp>
          <p:nvSpPr>
            <p:cNvPr id="555018" name="AutoShape 10"/>
            <p:cNvSpPr>
              <a:spLocks noChangeArrowheads="1"/>
            </p:cNvSpPr>
            <p:nvPr/>
          </p:nvSpPr>
          <p:spPr bwMode="auto">
            <a:xfrm>
              <a:off x="4750" y="1972"/>
              <a:ext cx="947" cy="462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53882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  <a:defRPr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44" name="Text Box 11"/>
            <p:cNvSpPr txBox="1">
              <a:spLocks noChangeArrowheads="1"/>
            </p:cNvSpPr>
            <p:nvPr/>
          </p:nvSpPr>
          <p:spPr bwMode="auto">
            <a:xfrm>
              <a:off x="4779" y="1965"/>
              <a:ext cx="936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 b="1">
                  <a:latin typeface="Times New Roman" pitchFamily="18" charset="0"/>
                </a:rPr>
                <a:t>Correspond</a:t>
              </a:r>
            </a:p>
          </p:txBody>
        </p:sp>
        <p:sp>
          <p:nvSpPr>
            <p:cNvPr id="34845" name="Line 12"/>
            <p:cNvSpPr>
              <a:spLocks noChangeShapeType="1"/>
            </p:cNvSpPr>
            <p:nvPr/>
          </p:nvSpPr>
          <p:spPr bwMode="auto">
            <a:xfrm>
              <a:off x="4750" y="2218"/>
              <a:ext cx="9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014" y="1516"/>
              <a:ext cx="1395" cy="1190"/>
              <a:chOff x="1047" y="1373"/>
              <a:chExt cx="1315" cy="1094"/>
            </a:xfrm>
          </p:grpSpPr>
          <p:sp>
            <p:nvSpPr>
              <p:cNvPr id="34861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373"/>
                <a:ext cx="1311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41553" rIns="47945" bIns="41553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FOURNISSEUR</a:t>
                </a:r>
              </a:p>
            </p:txBody>
          </p:sp>
          <p:sp>
            <p:nvSpPr>
              <p:cNvPr id="34862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615"/>
                <a:ext cx="1315" cy="8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9589" rIns="47945" bIns="9589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fournisseur</a:t>
                </a:r>
              </a:p>
            </p:txBody>
          </p:sp>
        </p:grpSp>
        <p:cxnSp>
          <p:nvCxnSpPr>
            <p:cNvPr id="34847" name="AutoShape 16"/>
            <p:cNvCxnSpPr>
              <a:cxnSpLocks noChangeShapeType="1"/>
              <a:stCxn id="34866" idx="3"/>
              <a:endCxn id="555018" idx="1"/>
            </p:cNvCxnSpPr>
            <p:nvPr/>
          </p:nvCxnSpPr>
          <p:spPr bwMode="auto">
            <a:xfrm flipV="1">
              <a:off x="4463" y="2202"/>
              <a:ext cx="281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48" name="AutoShape 17"/>
            <p:cNvCxnSpPr>
              <a:cxnSpLocks noChangeShapeType="1"/>
              <a:stCxn id="555018" idx="3"/>
              <a:endCxn id="34864" idx="1"/>
            </p:cNvCxnSpPr>
            <p:nvPr/>
          </p:nvCxnSpPr>
          <p:spPr bwMode="auto">
            <a:xfrm>
              <a:off x="5703" y="2202"/>
              <a:ext cx="242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49" name="Oval 18"/>
            <p:cNvSpPr>
              <a:spLocks noChangeArrowheads="1"/>
            </p:cNvSpPr>
            <p:nvPr/>
          </p:nvSpPr>
          <p:spPr bwMode="auto">
            <a:xfrm>
              <a:off x="4815" y="2569"/>
              <a:ext cx="866" cy="444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187" tIns="40594" rIns="81187" bIns="40594" anchor="ctr"/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Redondance</a:t>
              </a:r>
            </a:p>
          </p:txBody>
        </p:sp>
        <p:sp>
          <p:nvSpPr>
            <p:cNvPr id="34850" name="Rectangle 19"/>
            <p:cNvSpPr>
              <a:spLocks noChangeArrowheads="1"/>
            </p:cNvSpPr>
            <p:nvPr/>
          </p:nvSpPr>
          <p:spPr bwMode="auto">
            <a:xfrm>
              <a:off x="4329" y="2394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51" name="Rectangle 20"/>
            <p:cNvSpPr>
              <a:spLocks noChangeArrowheads="1"/>
            </p:cNvSpPr>
            <p:nvPr/>
          </p:nvSpPr>
          <p:spPr bwMode="auto">
            <a:xfrm>
              <a:off x="6070" y="2372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cxnSp>
          <p:nvCxnSpPr>
            <p:cNvPr id="34852" name="AutoShape 21"/>
            <p:cNvCxnSpPr>
              <a:cxnSpLocks noChangeShapeType="1"/>
              <a:stCxn id="34849" idx="2"/>
              <a:endCxn id="34850" idx="3"/>
            </p:cNvCxnSpPr>
            <p:nvPr/>
          </p:nvCxnSpPr>
          <p:spPr bwMode="auto">
            <a:xfrm rot="10800000">
              <a:off x="4378" y="2517"/>
              <a:ext cx="437" cy="274"/>
            </a:xfrm>
            <a:prstGeom prst="curvedConnector3">
              <a:avLst>
                <a:gd name="adj1" fmla="val 5011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4853" name="AutoShape 22"/>
            <p:cNvCxnSpPr>
              <a:cxnSpLocks noChangeShapeType="1"/>
              <a:stCxn id="34849" idx="6"/>
              <a:endCxn id="34851" idx="1"/>
            </p:cNvCxnSpPr>
            <p:nvPr/>
          </p:nvCxnSpPr>
          <p:spPr bwMode="auto">
            <a:xfrm flipV="1">
              <a:off x="5681" y="2495"/>
              <a:ext cx="389" cy="296"/>
            </a:xfrm>
            <a:prstGeom prst="curvedConnector3">
              <a:avLst>
                <a:gd name="adj1" fmla="val 4987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4" name="Oval 23"/>
            <p:cNvSpPr>
              <a:spLocks noChangeArrowheads="1"/>
            </p:cNvSpPr>
            <p:nvPr/>
          </p:nvSpPr>
          <p:spPr bwMode="auto">
            <a:xfrm>
              <a:off x="2409" y="1582"/>
              <a:ext cx="770" cy="29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5981" tIns="40594" rIns="15981" bIns="40594" anchor="ctr"/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Polysèmes</a:t>
              </a:r>
            </a:p>
          </p:txBody>
        </p:sp>
        <p:cxnSp>
          <p:nvCxnSpPr>
            <p:cNvPr id="34855" name="AutoShape 24"/>
            <p:cNvCxnSpPr>
              <a:cxnSpLocks noChangeShapeType="1"/>
              <a:stCxn id="34854" idx="4"/>
              <a:endCxn id="34856" idx="3"/>
            </p:cNvCxnSpPr>
            <p:nvPr/>
          </p:nvCxnSpPr>
          <p:spPr bwMode="auto">
            <a:xfrm rot="5400000">
              <a:off x="2117" y="1449"/>
              <a:ext cx="247" cy="1106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6" name="Rectangle 25"/>
            <p:cNvSpPr>
              <a:spLocks noChangeArrowheads="1"/>
            </p:cNvSpPr>
            <p:nvPr/>
          </p:nvSpPr>
          <p:spPr bwMode="auto">
            <a:xfrm>
              <a:off x="1591" y="2026"/>
              <a:ext cx="97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57" name="Rectangle 26"/>
            <p:cNvSpPr>
              <a:spLocks noChangeArrowheads="1"/>
            </p:cNvSpPr>
            <p:nvPr/>
          </p:nvSpPr>
          <p:spPr bwMode="auto">
            <a:xfrm>
              <a:off x="3489" y="2026"/>
              <a:ext cx="9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cxnSp>
          <p:nvCxnSpPr>
            <p:cNvPr id="34858" name="AutoShape 27"/>
            <p:cNvCxnSpPr>
              <a:cxnSpLocks noChangeShapeType="1"/>
              <a:stCxn id="34854" idx="4"/>
              <a:endCxn id="34857" idx="1"/>
            </p:cNvCxnSpPr>
            <p:nvPr/>
          </p:nvCxnSpPr>
          <p:spPr bwMode="auto">
            <a:xfrm rot="16200000" flipH="1">
              <a:off x="3018" y="1654"/>
              <a:ext cx="247" cy="695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9" name="Rectangle 46"/>
            <p:cNvSpPr>
              <a:spLocks noChangeArrowheads="1"/>
            </p:cNvSpPr>
            <p:nvPr/>
          </p:nvSpPr>
          <p:spPr bwMode="auto">
            <a:xfrm>
              <a:off x="5664" y="1928"/>
              <a:ext cx="32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1,1</a:t>
              </a:r>
            </a:p>
          </p:txBody>
        </p:sp>
        <p:sp>
          <p:nvSpPr>
            <p:cNvPr id="34860" name="Rectangle 47"/>
            <p:cNvSpPr>
              <a:spLocks noChangeArrowheads="1"/>
            </p:cNvSpPr>
            <p:nvPr/>
          </p:nvSpPr>
          <p:spPr bwMode="auto">
            <a:xfrm>
              <a:off x="4419" y="1944"/>
              <a:ext cx="35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0,N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971550" y="4718050"/>
            <a:ext cx="7577138" cy="1663700"/>
            <a:chOff x="1111" y="2931"/>
            <a:chExt cx="5907" cy="1223"/>
          </a:xfrm>
        </p:grpSpPr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3382" y="2931"/>
              <a:ext cx="1075" cy="1223"/>
              <a:chOff x="4630" y="799"/>
              <a:chExt cx="1270" cy="1123"/>
            </a:xfrm>
          </p:grpSpPr>
          <p:sp>
            <p:nvSpPr>
              <p:cNvPr id="34839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</a:t>
                </a:r>
              </a:p>
            </p:txBody>
          </p:sp>
          <p:sp>
            <p:nvSpPr>
              <p:cNvPr id="34840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grpSp>
          <p:nvGrpSpPr>
            <p:cNvPr id="8" name="Group 31"/>
            <p:cNvGrpSpPr>
              <a:grpSpLocks/>
            </p:cNvGrpSpPr>
            <p:nvPr/>
          </p:nvGrpSpPr>
          <p:grpSpPr bwMode="auto">
            <a:xfrm>
              <a:off x="5951" y="3019"/>
              <a:ext cx="1067" cy="863"/>
              <a:chOff x="4630" y="799"/>
              <a:chExt cx="1270" cy="793"/>
            </a:xfrm>
          </p:grpSpPr>
          <p:sp>
            <p:nvSpPr>
              <p:cNvPr id="34837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FACTURE</a:t>
                </a:r>
              </a:p>
            </p:txBody>
          </p:sp>
          <p:sp>
            <p:nvSpPr>
              <p:cNvPr id="34838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56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Date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</p:txBody>
          </p:sp>
        </p:grpSp>
        <p:sp>
          <p:nvSpPr>
            <p:cNvPr id="555042" name="AutoShape 34"/>
            <p:cNvSpPr>
              <a:spLocks noChangeArrowheads="1"/>
            </p:cNvSpPr>
            <p:nvPr/>
          </p:nvSpPr>
          <p:spPr bwMode="auto">
            <a:xfrm>
              <a:off x="4750" y="3362"/>
              <a:ext cx="948" cy="461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53882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  <a:defRPr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25" name="Text Box 35"/>
            <p:cNvSpPr txBox="1">
              <a:spLocks noChangeArrowheads="1"/>
            </p:cNvSpPr>
            <p:nvPr/>
          </p:nvSpPr>
          <p:spPr bwMode="auto">
            <a:xfrm>
              <a:off x="4779" y="3356"/>
              <a:ext cx="936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 b="1">
                  <a:latin typeface="Times New Roman" pitchFamily="18" charset="0"/>
                </a:rPr>
                <a:t>Correspond</a:t>
              </a:r>
            </a:p>
          </p:txBody>
        </p:sp>
        <p:sp>
          <p:nvSpPr>
            <p:cNvPr id="34826" name="Line 36"/>
            <p:cNvSpPr>
              <a:spLocks noChangeShapeType="1"/>
            </p:cNvSpPr>
            <p:nvPr/>
          </p:nvSpPr>
          <p:spPr bwMode="auto">
            <a:xfrm>
              <a:off x="4750" y="3608"/>
              <a:ext cx="9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1111" y="2936"/>
              <a:ext cx="1394" cy="1190"/>
              <a:chOff x="1047" y="1373"/>
              <a:chExt cx="1315" cy="1094"/>
            </a:xfrm>
          </p:grpSpPr>
          <p:sp>
            <p:nvSpPr>
              <p:cNvPr id="34835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373"/>
                <a:ext cx="1311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41553" rIns="47945" bIns="41553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FOURNISSEUR</a:t>
                </a:r>
              </a:p>
            </p:txBody>
          </p:sp>
          <p:sp>
            <p:nvSpPr>
              <p:cNvPr id="34836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615"/>
                <a:ext cx="1315" cy="8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9589" rIns="47945" bIns="9589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fournisseur</a:t>
                </a:r>
              </a:p>
            </p:txBody>
          </p:sp>
        </p:grpSp>
        <p:cxnSp>
          <p:nvCxnSpPr>
            <p:cNvPr id="34828" name="AutoShape 40"/>
            <p:cNvCxnSpPr>
              <a:cxnSpLocks noChangeShapeType="1"/>
              <a:stCxn id="34840" idx="3"/>
              <a:endCxn id="555042" idx="1"/>
            </p:cNvCxnSpPr>
            <p:nvPr/>
          </p:nvCxnSpPr>
          <p:spPr bwMode="auto">
            <a:xfrm flipV="1">
              <a:off x="4463" y="3592"/>
              <a:ext cx="281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29" name="AutoShape 41"/>
            <p:cNvCxnSpPr>
              <a:cxnSpLocks noChangeShapeType="1"/>
              <a:stCxn id="555042" idx="3"/>
              <a:endCxn id="34838" idx="1"/>
            </p:cNvCxnSpPr>
            <p:nvPr/>
          </p:nvCxnSpPr>
          <p:spPr bwMode="auto">
            <a:xfrm flipV="1">
              <a:off x="5703" y="3589"/>
              <a:ext cx="242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30" name="Rectangle 42"/>
            <p:cNvSpPr>
              <a:spLocks noChangeArrowheads="1"/>
            </p:cNvSpPr>
            <p:nvPr/>
          </p:nvSpPr>
          <p:spPr bwMode="auto">
            <a:xfrm>
              <a:off x="4329" y="3784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1" name="Rectangle 43"/>
            <p:cNvSpPr>
              <a:spLocks noChangeArrowheads="1"/>
            </p:cNvSpPr>
            <p:nvPr/>
          </p:nvSpPr>
          <p:spPr bwMode="auto">
            <a:xfrm>
              <a:off x="1543" y="3417"/>
              <a:ext cx="97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2" name="Rectangle 44"/>
            <p:cNvSpPr>
              <a:spLocks noChangeArrowheads="1"/>
            </p:cNvSpPr>
            <p:nvPr/>
          </p:nvSpPr>
          <p:spPr bwMode="auto">
            <a:xfrm>
              <a:off x="3489" y="3417"/>
              <a:ext cx="9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3" name="Rectangle 48"/>
            <p:cNvSpPr>
              <a:spLocks noChangeArrowheads="1"/>
            </p:cNvSpPr>
            <p:nvPr/>
          </p:nvSpPr>
          <p:spPr bwMode="auto">
            <a:xfrm>
              <a:off x="5685" y="3344"/>
              <a:ext cx="32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1,1</a:t>
              </a:r>
            </a:p>
          </p:txBody>
        </p:sp>
        <p:sp>
          <p:nvSpPr>
            <p:cNvPr id="34834" name="Rectangle 49"/>
            <p:cNvSpPr>
              <a:spLocks noChangeArrowheads="1"/>
            </p:cNvSpPr>
            <p:nvPr/>
          </p:nvSpPr>
          <p:spPr bwMode="auto">
            <a:xfrm>
              <a:off x="4440" y="3360"/>
              <a:ext cx="359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0,N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754063" y="1920875"/>
            <a:ext cx="7058025" cy="4171950"/>
            <a:chOff x="431" y="1171"/>
            <a:chExt cx="4672" cy="2804"/>
          </a:xfrm>
        </p:grpSpPr>
        <p:sp>
          <p:nvSpPr>
            <p:cNvPr id="28678" name="Text Box 20"/>
            <p:cNvSpPr txBox="1">
              <a:spLocks noChangeAspect="1" noChangeArrowheads="1"/>
            </p:cNvSpPr>
            <p:nvPr/>
          </p:nvSpPr>
          <p:spPr bwMode="auto">
            <a:xfrm>
              <a:off x="1339" y="2932"/>
              <a:ext cx="997" cy="23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Contrats</a:t>
              </a:r>
            </a:p>
          </p:txBody>
        </p:sp>
        <p:sp>
          <p:nvSpPr>
            <p:cNvPr id="28679" name="Text Box 21"/>
            <p:cNvSpPr txBox="1">
              <a:spLocks noChangeAspect="1" noChangeArrowheads="1"/>
            </p:cNvSpPr>
            <p:nvPr/>
          </p:nvSpPr>
          <p:spPr bwMode="auto">
            <a:xfrm>
              <a:off x="1336" y="3125"/>
              <a:ext cx="1000" cy="85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/>
              <a:r>
                <a:rPr lang="fr-FR" sz="1200" b="1">
                  <a:latin typeface="Times New Roman" pitchFamily="18" charset="0"/>
                </a:rPr>
                <a:t>le numéro de contrat,</a:t>
              </a:r>
            </a:p>
            <a:p>
              <a:pPr marL="77788" defTabSz="811213"/>
              <a:r>
                <a:rPr lang="fr-FR" sz="1200" b="1">
                  <a:latin typeface="Times New Roman" pitchFamily="18" charset="0"/>
                </a:rPr>
                <a:t> Adresse </a:t>
              </a:r>
            </a:p>
            <a:p>
              <a:pPr marL="77788" defTabSz="811213"/>
              <a:r>
                <a:rPr lang="fr-FR" sz="1200" b="1">
                  <a:latin typeface="Times New Roman" pitchFamily="18" charset="0"/>
                </a:rPr>
                <a:t>la date de début </a:t>
              </a:r>
            </a:p>
            <a:p>
              <a:pPr marL="77788" defTabSz="811213"/>
              <a:endParaRPr lang="fr-FR" sz="1200" b="1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>
                  <a:latin typeface="Times New Roman" pitchFamily="18" charset="0"/>
                </a:rPr>
                <a:t>…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3986" y="1217"/>
              <a:ext cx="1117" cy="668"/>
              <a:chOff x="1125" y="1898"/>
              <a:chExt cx="1056" cy="808"/>
            </a:xfrm>
          </p:grpSpPr>
          <p:sp>
            <p:nvSpPr>
              <p:cNvPr id="28709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127" y="1898"/>
                <a:ext cx="1054" cy="28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Conventions</a:t>
                </a:r>
              </a:p>
            </p:txBody>
          </p:sp>
          <p:sp>
            <p:nvSpPr>
              <p:cNvPr id="28710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3"/>
                <a:ext cx="1056" cy="58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le salaire, 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la date de début 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1837" y="1217"/>
              <a:ext cx="949" cy="787"/>
              <a:chOff x="1125" y="1898"/>
              <a:chExt cx="1056" cy="978"/>
            </a:xfrm>
          </p:grpSpPr>
          <p:sp>
            <p:nvSpPr>
              <p:cNvPr id="28707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1129" y="1898"/>
                <a:ext cx="1052" cy="29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Intérimaires</a:t>
                </a:r>
              </a:p>
            </p:txBody>
          </p:sp>
          <p:sp>
            <p:nvSpPr>
              <p:cNvPr id="28708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4"/>
                <a:ext cx="1056" cy="7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Nom et prénom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date de naissance,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Adresse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3417" y="3031"/>
              <a:ext cx="803" cy="910"/>
              <a:chOff x="1125" y="1898"/>
              <a:chExt cx="1056" cy="1116"/>
            </a:xfrm>
          </p:grpSpPr>
          <p:sp>
            <p:nvSpPr>
              <p:cNvPr id="28705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128" y="1898"/>
                <a:ext cx="1053" cy="29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Clients</a:t>
                </a:r>
              </a:p>
            </p:txBody>
          </p:sp>
          <p:sp>
            <p:nvSpPr>
              <p:cNvPr id="28706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2"/>
                <a:ext cx="1056" cy="8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Raison social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Adresse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tel</a:t>
                </a:r>
              </a:p>
              <a:p>
                <a:pPr marL="77788" defTabSz="811213" eaLnBrk="0" hangingPunct="0"/>
                <a:endParaRPr lang="fr-FR" sz="1200" b="1">
                  <a:latin typeface="Times New Roman" pitchFamily="18" charset="0"/>
                </a:endParaRP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2794" y="1562"/>
              <a:ext cx="1185" cy="248"/>
              <a:chOff x="3583" y="752"/>
              <a:chExt cx="1559" cy="363"/>
            </a:xfrm>
          </p:grpSpPr>
          <p:grpSp>
            <p:nvGrpSpPr>
              <p:cNvPr id="7" name="Group 29"/>
              <p:cNvGrpSpPr>
                <a:grpSpLocks/>
              </p:cNvGrpSpPr>
              <p:nvPr/>
            </p:nvGrpSpPr>
            <p:grpSpPr bwMode="auto">
              <a:xfrm>
                <a:off x="3583" y="752"/>
                <a:ext cx="1559" cy="363"/>
                <a:chOff x="3583" y="752"/>
                <a:chExt cx="1559" cy="363"/>
              </a:xfrm>
            </p:grpSpPr>
            <p:sp>
              <p:nvSpPr>
                <p:cNvPr id="539678" name="AutoShape 30"/>
                <p:cNvSpPr>
                  <a:spLocks noChangeArrowheads="1"/>
                </p:cNvSpPr>
                <p:nvPr/>
              </p:nvSpPr>
              <p:spPr bwMode="auto">
                <a:xfrm>
                  <a:off x="4053" y="750"/>
                  <a:ext cx="668" cy="365"/>
                </a:xfrm>
                <a:prstGeom prst="roundRect">
                  <a:avLst>
                    <a:gd name="adj" fmla="val 38852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lIns="81187" tIns="40594" rIns="81187" bIns="40594" anchor="ctr"/>
                <a:lstStyle/>
                <a:p>
                  <a:pPr algn="ctr" defTabSz="811213" eaLnBrk="0" hangingPunct="0">
                    <a:defRPr/>
                  </a:pPr>
                  <a:r>
                    <a:rPr lang="fr-FR" sz="1600">
                      <a:latin typeface="Times New Roman" pitchFamily="18" charset="0"/>
                    </a:rPr>
                    <a:t>Signer</a:t>
                  </a:r>
                </a:p>
                <a:p>
                  <a:pPr algn="ctr" defTabSz="811213" eaLnBrk="0" hangingPunct="0">
                    <a:defRPr/>
                  </a:pPr>
                  <a:endParaRPr lang="fr-FR" sz="1600">
                    <a:latin typeface="Times New Roman" pitchFamily="18" charset="0"/>
                  </a:endParaRPr>
                </a:p>
              </p:txBody>
            </p:sp>
            <p:cxnSp>
              <p:nvCxnSpPr>
                <p:cNvPr id="28703" name="AutoShape 31"/>
                <p:cNvCxnSpPr>
                  <a:cxnSpLocks noChangeShapeType="1"/>
                  <a:stCxn id="28708" idx="3"/>
                  <a:endCxn id="539678" idx="1"/>
                </p:cNvCxnSpPr>
                <p:nvPr/>
              </p:nvCxnSpPr>
              <p:spPr bwMode="auto">
                <a:xfrm>
                  <a:off x="3583" y="918"/>
                  <a:ext cx="471" cy="16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8704" name="AutoShape 32"/>
                <p:cNvCxnSpPr>
                  <a:cxnSpLocks noChangeShapeType="1"/>
                  <a:stCxn id="539678" idx="3"/>
                  <a:endCxn id="28710" idx="1"/>
                </p:cNvCxnSpPr>
                <p:nvPr/>
              </p:nvCxnSpPr>
              <p:spPr bwMode="auto">
                <a:xfrm flipV="1">
                  <a:off x="4721" y="923"/>
                  <a:ext cx="421" cy="11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8701" name="Line 33"/>
              <p:cNvSpPr>
                <a:spLocks noChangeShapeType="1"/>
              </p:cNvSpPr>
              <p:nvPr/>
            </p:nvSpPr>
            <p:spPr bwMode="auto">
              <a:xfrm>
                <a:off x="4040" y="922"/>
                <a:ext cx="6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39696" name="AutoShape 48"/>
            <p:cNvSpPr>
              <a:spLocks noChangeArrowheads="1"/>
            </p:cNvSpPr>
            <p:nvPr/>
          </p:nvSpPr>
          <p:spPr bwMode="auto">
            <a:xfrm>
              <a:off x="431" y="3003"/>
              <a:ext cx="652" cy="248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81187" tIns="40594" rIns="81187" bIns="40594" anchor="ctr"/>
            <a:lstStyle/>
            <a:p>
              <a:pPr algn="ctr" defTabSz="811213" eaLnBrk="0" hangingPunct="0">
                <a:defRPr/>
              </a:pPr>
              <a:r>
                <a:rPr lang="fr-FR" sz="1600">
                  <a:latin typeface="Times New Roman" pitchFamily="18" charset="0"/>
                </a:rPr>
                <a:t>Intervenir</a:t>
              </a:r>
            </a:p>
            <a:p>
              <a:pPr algn="ctr" defTabSz="811213" eaLnBrk="0" hangingPunct="0">
                <a:defRPr/>
              </a:pPr>
              <a:endParaRPr lang="fr-FR" sz="1600">
                <a:latin typeface="Times New Roman" pitchFamily="18" charset="0"/>
              </a:endParaRPr>
            </a:p>
          </p:txBody>
        </p:sp>
        <p:cxnSp>
          <p:nvCxnSpPr>
            <p:cNvPr id="28685" name="AutoShape 49"/>
            <p:cNvCxnSpPr>
              <a:cxnSpLocks noChangeShapeType="1"/>
              <a:stCxn id="28707" idx="1"/>
              <a:endCxn id="539696" idx="0"/>
            </p:cNvCxnSpPr>
            <p:nvPr/>
          </p:nvCxnSpPr>
          <p:spPr bwMode="auto">
            <a:xfrm rot="10800000" flipV="1">
              <a:off x="757" y="1328"/>
              <a:ext cx="1075" cy="167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8686" name="AutoShape 50"/>
            <p:cNvCxnSpPr>
              <a:cxnSpLocks noChangeShapeType="1"/>
              <a:stCxn id="539696" idx="2"/>
              <a:endCxn id="28679" idx="1"/>
            </p:cNvCxnSpPr>
            <p:nvPr/>
          </p:nvCxnSpPr>
          <p:spPr bwMode="auto">
            <a:xfrm rot="16200000" flipH="1">
              <a:off x="906" y="3101"/>
              <a:ext cx="274" cy="5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8687" name="Line 51"/>
            <p:cNvSpPr>
              <a:spLocks noChangeShapeType="1"/>
            </p:cNvSpPr>
            <p:nvPr/>
          </p:nvSpPr>
          <p:spPr bwMode="auto">
            <a:xfrm>
              <a:off x="587" y="3126"/>
              <a:ext cx="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8" name="Group 65"/>
            <p:cNvGrpSpPr>
              <a:grpSpLocks/>
            </p:cNvGrpSpPr>
            <p:nvPr/>
          </p:nvGrpSpPr>
          <p:grpSpPr bwMode="auto">
            <a:xfrm>
              <a:off x="2336" y="3335"/>
              <a:ext cx="1081" cy="248"/>
              <a:chOff x="2733" y="3415"/>
              <a:chExt cx="1670" cy="363"/>
            </a:xfrm>
          </p:grpSpPr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2733" y="3415"/>
                <a:ext cx="1670" cy="363"/>
                <a:chOff x="2733" y="3415"/>
                <a:chExt cx="1670" cy="363"/>
              </a:xfrm>
            </p:grpSpPr>
            <p:sp>
              <p:nvSpPr>
                <p:cNvPr id="539715" name="AutoShape 67"/>
                <p:cNvSpPr>
                  <a:spLocks noChangeArrowheads="1"/>
                </p:cNvSpPr>
                <p:nvPr/>
              </p:nvSpPr>
              <p:spPr bwMode="auto">
                <a:xfrm>
                  <a:off x="3238" y="3415"/>
                  <a:ext cx="667" cy="365"/>
                </a:xfrm>
                <a:prstGeom prst="roundRect">
                  <a:avLst>
                    <a:gd name="adj" fmla="val 38852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lIns="81187" tIns="40594" rIns="81187" bIns="40594" anchor="ctr"/>
                <a:lstStyle/>
                <a:p>
                  <a:pPr algn="ctr" defTabSz="811213" eaLnBrk="0" hangingPunct="0">
                    <a:defRPr/>
                  </a:pPr>
                  <a:r>
                    <a:rPr lang="fr-FR" sz="1600">
                      <a:latin typeface="Times New Roman" pitchFamily="18" charset="0"/>
                    </a:rPr>
                    <a:t>Signer</a:t>
                  </a:r>
                </a:p>
                <a:p>
                  <a:pPr algn="ctr" defTabSz="811213" eaLnBrk="0" hangingPunct="0">
                    <a:defRPr/>
                  </a:pPr>
                  <a:endParaRPr lang="fr-FR" sz="1600">
                    <a:latin typeface="Times New Roman" pitchFamily="18" charset="0"/>
                  </a:endParaRPr>
                </a:p>
              </p:txBody>
            </p:sp>
            <p:cxnSp>
              <p:nvCxnSpPr>
                <p:cNvPr id="28698" name="AutoShape 68"/>
                <p:cNvCxnSpPr>
                  <a:cxnSpLocks noChangeShapeType="1"/>
                  <a:stCxn id="28679" idx="3"/>
                  <a:endCxn id="539715" idx="1"/>
                </p:cNvCxnSpPr>
                <p:nvPr/>
              </p:nvCxnSpPr>
              <p:spPr bwMode="auto">
                <a:xfrm flipV="1">
                  <a:off x="2733" y="3597"/>
                  <a:ext cx="504" cy="6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8699" name="AutoShape 69"/>
                <p:cNvCxnSpPr>
                  <a:cxnSpLocks noChangeShapeType="1"/>
                  <a:stCxn id="539715" idx="3"/>
                  <a:endCxn id="28706" idx="1"/>
                </p:cNvCxnSpPr>
                <p:nvPr/>
              </p:nvCxnSpPr>
              <p:spPr bwMode="auto">
                <a:xfrm>
                  <a:off x="3904" y="3597"/>
                  <a:ext cx="499" cy="3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8696" name="Line 70"/>
              <p:cNvSpPr>
                <a:spLocks noChangeShapeType="1"/>
              </p:cNvSpPr>
              <p:nvPr/>
            </p:nvSpPr>
            <p:spPr bwMode="auto">
              <a:xfrm>
                <a:off x="3224" y="3586"/>
                <a:ext cx="6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8689" name="Text Box 77"/>
            <p:cNvSpPr txBox="1">
              <a:spLocks noChangeArrowheads="1"/>
            </p:cNvSpPr>
            <p:nvPr/>
          </p:nvSpPr>
          <p:spPr bwMode="auto">
            <a:xfrm>
              <a:off x="2904" y="1525"/>
              <a:ext cx="20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  <p:sp>
          <p:nvSpPr>
            <p:cNvPr id="28690" name="Text Box 78"/>
            <p:cNvSpPr txBox="1">
              <a:spLocks noChangeArrowheads="1"/>
            </p:cNvSpPr>
            <p:nvPr/>
          </p:nvSpPr>
          <p:spPr bwMode="auto">
            <a:xfrm>
              <a:off x="3762" y="1546"/>
              <a:ext cx="1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8691" name="Text Box 80"/>
            <p:cNvSpPr txBox="1">
              <a:spLocks noChangeArrowheads="1"/>
            </p:cNvSpPr>
            <p:nvPr/>
          </p:nvSpPr>
          <p:spPr bwMode="auto">
            <a:xfrm>
              <a:off x="2393" y="3341"/>
              <a:ext cx="17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8692" name="Text Box 84"/>
            <p:cNvSpPr txBox="1">
              <a:spLocks noChangeArrowheads="1"/>
            </p:cNvSpPr>
            <p:nvPr/>
          </p:nvSpPr>
          <p:spPr bwMode="auto">
            <a:xfrm>
              <a:off x="1597" y="1171"/>
              <a:ext cx="20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0-N</a:t>
              </a:r>
            </a:p>
          </p:txBody>
        </p:sp>
        <p:sp>
          <p:nvSpPr>
            <p:cNvPr id="28693" name="Text Box 85"/>
            <p:cNvSpPr txBox="1">
              <a:spLocks noChangeArrowheads="1"/>
            </p:cNvSpPr>
            <p:nvPr/>
          </p:nvSpPr>
          <p:spPr bwMode="auto">
            <a:xfrm>
              <a:off x="1035" y="3374"/>
              <a:ext cx="20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  <p:sp>
          <p:nvSpPr>
            <p:cNvPr id="28694" name="Text Box 87"/>
            <p:cNvSpPr txBox="1">
              <a:spLocks noChangeArrowheads="1"/>
            </p:cNvSpPr>
            <p:nvPr/>
          </p:nvSpPr>
          <p:spPr bwMode="auto">
            <a:xfrm>
              <a:off x="3141" y="3341"/>
              <a:ext cx="20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</p:grpSp>
      <p:sp>
        <p:nvSpPr>
          <p:cNvPr id="28676" name="Rectangle 96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LIENS ET CARDINALITES</a:t>
            </a:r>
            <a:endParaRPr lang="fr-FR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40" y="836712"/>
            <a:ext cx="8572560" cy="1139825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chemeClr val="tx1"/>
                </a:solidFill>
                <a:latin typeface="Times" pitchFamily="18" charset="0"/>
              </a:rPr>
              <a:t>CARACTÉRISTIQUES D’UNE PROPRIÉTÉ </a:t>
            </a:r>
            <a:endParaRPr lang="fr-FR" sz="3600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2114552"/>
          </a:xfrm>
        </p:spPr>
        <p:txBody>
          <a:bodyPr/>
          <a:lstStyle/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de la structure de sa valeur</a:t>
            </a:r>
          </a:p>
          <a:p>
            <a:pPr marL="342900" lvl="1" indent="-342900">
              <a:buClr>
                <a:schemeClr val="accent1"/>
              </a:buClr>
              <a:buSzPct val="65000"/>
              <a:buNone/>
            </a:pPr>
            <a:endParaRPr lang="fr-FR" b="1" dirty="0" smtClean="0"/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du Type de sa valeur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77813"/>
            <a:ext cx="8401080" cy="11398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sz="3600" b="1" baseline="-25000" dirty="0" smtClean="0"/>
              <a:t>(</a:t>
            </a:r>
            <a:r>
              <a:rPr lang="fr-FR" sz="4000" b="1" baseline="-25000" dirty="0" smtClean="0">
                <a:solidFill>
                  <a:schemeClr val="tx1"/>
                </a:solidFill>
                <a:latin typeface="Times" pitchFamily="18" charset="0"/>
              </a:rPr>
              <a:t>SUITE)</a:t>
            </a:r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CARACTÉRISTIQUES D’UNE PROPRIÉTÉ </a:t>
            </a:r>
            <a:endParaRPr lang="fr-FR" sz="4000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971940"/>
          </a:xfrm>
        </p:spPr>
        <p:txBody>
          <a:bodyPr/>
          <a:lstStyle/>
          <a:p>
            <a:pPr eaLnBrk="1" hangingPunct="1">
              <a:buNone/>
            </a:pPr>
            <a:endParaRPr lang="fr-FR" dirty="0" smtClean="0"/>
          </a:p>
          <a:p>
            <a:pPr lvl="1" eaLnBrk="1" hangingPunct="1"/>
            <a:r>
              <a:rPr lang="fr-FR" b="1" dirty="0" smtClean="0"/>
              <a:t>En fonction de la structure de sa valeur </a:t>
            </a:r>
            <a:r>
              <a:rPr lang="fr-FR" dirty="0" smtClean="0"/>
              <a:t>: </a:t>
            </a:r>
          </a:p>
          <a:p>
            <a:pPr lvl="1" eaLnBrk="1" hangingPunct="1">
              <a:buNone/>
            </a:pPr>
            <a:endParaRPr lang="fr-FR" dirty="0" smtClean="0"/>
          </a:p>
          <a:p>
            <a:pPr lvl="2" eaLnBrk="1" hangingPunct="1"/>
            <a:r>
              <a:rPr lang="fr-FR" dirty="0" smtClean="0">
                <a:latin typeface="Times New Roman" pitchFamily="18" charset="0"/>
              </a:rPr>
              <a:t>At</a:t>
            </a:r>
            <a:r>
              <a:rPr lang="fr-FR" b="1" dirty="0" smtClean="0">
                <a:latin typeface="Times New Roman" pitchFamily="18" charset="0"/>
              </a:rPr>
              <a:t>omique</a:t>
            </a:r>
            <a:r>
              <a:rPr lang="fr-FR" dirty="0" smtClean="0">
                <a:latin typeface="Times New Roman" pitchFamily="18" charset="0"/>
              </a:rPr>
              <a:t> ou </a:t>
            </a:r>
            <a:r>
              <a:rPr lang="fr-FR" b="1" dirty="0" smtClean="0">
                <a:latin typeface="Times New Roman" pitchFamily="18" charset="0"/>
              </a:rPr>
              <a:t>élémentaire</a:t>
            </a:r>
            <a:r>
              <a:rPr lang="fr-FR" dirty="0" smtClean="0">
                <a:latin typeface="Times New Roman" pitchFamily="18" charset="0"/>
              </a:rPr>
              <a:t>  : non décomposable : Prénom, nom, Salaire, ... </a:t>
            </a:r>
          </a:p>
          <a:p>
            <a:pPr lvl="1" eaLnBrk="1" hangingPunct="1"/>
            <a:endParaRPr lang="fr-FR" dirty="0" smtClean="0">
              <a:latin typeface="Times New Roman" pitchFamily="18" charset="0"/>
            </a:endParaRPr>
          </a:p>
          <a:p>
            <a:pPr lvl="2" eaLnBrk="1" hangingPunct="1"/>
            <a:r>
              <a:rPr lang="fr-FR" b="1" dirty="0" smtClean="0">
                <a:latin typeface="Times New Roman" pitchFamily="18" charset="0"/>
              </a:rPr>
              <a:t>Composée </a:t>
            </a:r>
            <a:r>
              <a:rPr lang="fr-FR" dirty="0" smtClean="0">
                <a:latin typeface="Times New Roman" pitchFamily="18" charset="0"/>
              </a:rPr>
              <a:t>: composée de plusieurs attributs selon la variation de sa valeur : Date de naissance (Jour/Mois/Année) </a:t>
            </a:r>
          </a:p>
          <a:p>
            <a:pPr eaLnBrk="1" hangingPunct="1"/>
            <a:endParaRPr lang="fr-FR" dirty="0" smtClean="0">
              <a:latin typeface="Times New Roman" pitchFamily="18" charset="0"/>
            </a:endParaRPr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14422"/>
            <a:ext cx="8229600" cy="500066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du Type de sa valeur</a:t>
            </a:r>
            <a:r>
              <a:rPr lang="fr-FR" sz="2600" b="1" dirty="0" smtClean="0"/>
              <a:t> :</a:t>
            </a:r>
            <a:r>
              <a:rPr lang="fr-FR" sz="2600" dirty="0" smtClean="0"/>
              <a:t>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fr-FR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Stable</a:t>
            </a:r>
            <a:r>
              <a:rPr lang="fr-FR" sz="2200" dirty="0" smtClean="0">
                <a:latin typeface="Times New Roman" pitchFamily="18" charset="0"/>
              </a:rPr>
              <a:t> : une fois définie, sa valeur reste inchangée (N° sécurité sociale, Code Client, …) 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Pseudo Stable</a:t>
            </a:r>
            <a:r>
              <a:rPr lang="fr-FR" sz="2200" dirty="0" smtClean="0">
                <a:latin typeface="Times New Roman" pitchFamily="18" charset="0"/>
              </a:rPr>
              <a:t> : Sa valeur change selon des circonstances non régulières (Adresse d’une personne, N° Tél, …)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dirty="0" smtClean="0">
                <a:latin typeface="Times New Roman" pitchFamily="18" charset="0"/>
              </a:rPr>
              <a:t>de </a:t>
            </a:r>
            <a:r>
              <a:rPr lang="fr-FR" sz="2200" b="1" dirty="0" smtClean="0">
                <a:latin typeface="Times New Roman" pitchFamily="18" charset="0"/>
              </a:rPr>
              <a:t>Situation</a:t>
            </a:r>
            <a:r>
              <a:rPr lang="fr-FR" sz="2200" dirty="0" smtClean="0">
                <a:latin typeface="Times New Roman" pitchFamily="18" charset="0"/>
              </a:rPr>
              <a:t> : modifications </a:t>
            </a:r>
            <a:r>
              <a:rPr lang="fr-FR" sz="2200" b="1" dirty="0" smtClean="0">
                <a:latin typeface="Times New Roman" pitchFamily="18" charset="0"/>
              </a:rPr>
              <a:t>systématiques</a:t>
            </a:r>
            <a:r>
              <a:rPr lang="fr-FR" sz="2200" dirty="0" smtClean="0">
                <a:latin typeface="Times New Roman" pitchFamily="18" charset="0"/>
              </a:rPr>
              <a:t> liées au temps (Ancienneté, âge,…) ou </a:t>
            </a:r>
            <a:r>
              <a:rPr lang="fr-FR" sz="2200" b="1" dirty="0" smtClean="0">
                <a:latin typeface="Times New Roman" pitchFamily="18" charset="0"/>
              </a:rPr>
              <a:t>régulières</a:t>
            </a:r>
            <a:r>
              <a:rPr lang="fr-FR" sz="2200" dirty="0" smtClean="0">
                <a:latin typeface="Times New Roman" pitchFamily="18" charset="0"/>
              </a:rPr>
              <a:t> liées aux activités de gestion (quantité en stock, solde client,…)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Mouvement</a:t>
            </a:r>
            <a:r>
              <a:rPr lang="fr-FR" sz="2200" dirty="0" smtClean="0">
                <a:latin typeface="Times New Roman" pitchFamily="18" charset="0"/>
              </a:rPr>
              <a:t> : C’est une propriété dont la valeur quantifie ou qualifie un objet par rapport à un autre objet (quantité commandée, Rôle d’un acteur, …) 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dirty="0" smtClean="0">
                <a:latin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</a:rPr>
              <a:t>Mémorisée</a:t>
            </a:r>
            <a:r>
              <a:rPr lang="fr-FR" sz="2200" dirty="0" smtClean="0">
                <a:latin typeface="Times New Roman" pitchFamily="18" charset="0"/>
              </a:rPr>
              <a:t> ou  </a:t>
            </a:r>
            <a:r>
              <a:rPr lang="fr-FR" sz="2200" b="1" dirty="0" smtClean="0">
                <a:latin typeface="Times New Roman" pitchFamily="18" charset="0"/>
              </a:rPr>
              <a:t>calculée</a:t>
            </a:r>
            <a:r>
              <a:rPr lang="fr-FR" sz="2200" dirty="0" smtClean="0">
                <a:latin typeface="Times New Roman" pitchFamily="18" charset="0"/>
              </a:rPr>
              <a:t> (déductible des propriétés mémorisées).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RÈGLES DE VALIDATION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Autofit/>
          </a:bodyPr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entité possède un identifiant non «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propriété d’une occurrence d’entité ne possède, au plus, qu’une valeur 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Toutes les propriétés doivent être élémentaires.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Toutes les propriétés autres que l’identifiant doivent dépendre pleinement et directement de l’identifiant.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chaque occurrence d’une association correspond une et une seule occurrence de chaque entité participant à l’association.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une occurrence d’une association, il ne doit exister au  plus, qu’une valeur pour chaque propriété de cette association.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propriété d’une association doit dépendre pleinement et directement de tout l’identifiant et non pas d’une partie seulement de celui-ci.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7373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fr-FR" sz="4200" b="1" dirty="0" smtClean="0">
                <a:latin typeface="+mj-lt"/>
                <a:ea typeface="+mj-ea"/>
                <a:cs typeface="+mj-cs"/>
              </a:rPr>
              <a:t>DÉMARCHE DE CONSTRUCTION DU DIAGRAMME DE FLUX</a:t>
            </a:r>
            <a:endParaRPr lang="fr-F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1.Définir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précisément le domaine de l’étude à savoir : quelle activité au sein de quelle organisation 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2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Repérer les acteurs en distinguant les acteurs externes des acteurs internes.</a:t>
            </a:r>
          </a:p>
          <a:p>
            <a:pPr eaLnBrk="1" hangingPunct="1">
              <a:defRPr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3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Repérer les flux entre les acteurs en les ordonnant si c’est utile à une meilleure compréhension de l’activité</a:t>
            </a:r>
          </a:p>
          <a:p>
            <a:pPr eaLnBrk="1" hangingPunct="1">
              <a:defRPr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4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Tracer le diagramme de flux en même temps que l’on repère les acteurs et les flux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332656"/>
            <a:ext cx="8229600" cy="11430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DICTIONNAIRE DES DONNÉES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Nom,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Date de naissance,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Adresse,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tel,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SS,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Branche,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Qualification,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Niveau,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Salaire,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Date de début de la convention,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sz="1300" dirty="0" smtClean="0"/>
          </a:p>
          <a:p>
            <a:pPr eaLnBrk="1" hangingPunct="1">
              <a:lnSpc>
                <a:spcPct val="80000"/>
              </a:lnSpc>
            </a:pPr>
            <a:endParaRPr lang="fr-FR" sz="1300" dirty="0" smtClean="0"/>
          </a:p>
        </p:txBody>
      </p:sp>
      <p:sp>
        <p:nvSpPr>
          <p:cNvPr id="15364" name="Espace réservé du contenu 5"/>
          <p:cNvSpPr>
            <a:spLocks noGrp="1"/>
          </p:cNvSpPr>
          <p:nvPr>
            <p:ph sz="half" idx="4294967295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Durée de la convention,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d’ordre.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Numéro de contrat,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Adresse de la société,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Date de début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Durée du contrat,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Montant total du contrat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Taux de facturation journalier.</a:t>
            </a:r>
          </a:p>
          <a:p>
            <a:pPr eaLnBrk="1" hangingPunct="1"/>
            <a:endParaRPr lang="fr-F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19672" y="2924944"/>
            <a:ext cx="6336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latin typeface="Times" pitchFamily="18" charset="0"/>
              </a:rPr>
              <a:t>BON APPRENTISSAGE</a:t>
            </a:r>
            <a:endParaRPr lang="fr-FR" sz="4800" dirty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chemeClr val="tx1"/>
                </a:solidFill>
              </a:rPr>
              <a:t>SGBD ?</a:t>
            </a:r>
            <a:endParaRPr lang="fr-F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12776"/>
            <a:ext cx="8229600" cy="475252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 Système de Gestion de Base de Données est un </a:t>
            </a:r>
            <a:r>
              <a:rPr lang="fr-FR" sz="2800" b="1" dirty="0" smtClean="0"/>
              <a:t>programme qui permet de gérer les données d’une base de données.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Gérer une base de données inclut les opérations suivantes :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Insérer de nouvelles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Mettre à jour (Modifier)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Chercher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Supprimer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Sécuriser les données</a:t>
            </a:r>
          </a:p>
          <a:p>
            <a:pPr eaLnBrk="1" hangingPunct="1">
              <a:lnSpc>
                <a:spcPct val="80000"/>
              </a:lnSpc>
            </a:pPr>
            <a:endParaRPr lang="fr-FR" sz="4000" dirty="0" smtClean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BDD RELATIONNELLE ?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Une base de données relationnelle est une base de données qui </a:t>
            </a:r>
            <a:r>
              <a:rPr lang="fr-FR" sz="2800" b="1" dirty="0" smtClean="0"/>
              <a:t>stocke les données dans des tables qui sont liées par des relations</a:t>
            </a:r>
            <a:r>
              <a:rPr lang="fr-FR" sz="2800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fr-FR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Le modèle relationnel est </a:t>
            </a:r>
            <a:r>
              <a:rPr lang="fr-FR" sz="2800" b="1" dirty="0" smtClean="0"/>
              <a:t>le plus exploité </a:t>
            </a:r>
            <a:r>
              <a:rPr lang="fr-FR" sz="2800" dirty="0" smtClean="0"/>
              <a:t>vue ses performances pour les bases de données volumineuses.</a:t>
            </a:r>
          </a:p>
          <a:p>
            <a:pPr lvl="1" eaLnBrk="1" hangingPunct="1">
              <a:lnSpc>
                <a:spcPct val="80000"/>
              </a:lnSpc>
            </a:pPr>
            <a:endParaRPr lang="fr-FR" sz="2800" dirty="0" smtClean="0"/>
          </a:p>
          <a:p>
            <a:endParaRPr lang="fr-FR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SGBDR ?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lnSpcReduction="10000"/>
          </a:bodyPr>
          <a:lstStyle/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 SGBDR (SGBD relationnel), est un SGBD qui </a:t>
            </a:r>
            <a:r>
              <a:rPr lang="fr-FR" sz="2800" b="1" dirty="0" smtClean="0"/>
              <a:t>permet de gérer les données d’une base de données relationnelle.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Exemple de SGBDR :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Access : utilisé pour gérer des petites bases de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ORACLE : Très performant pour les grandes bases de données, coute très cher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SQL Server : Outil de Microsoft, Concurrent de Oracle, coute cher   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MYSQL : Performant, Gratuit.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1341</TotalTime>
  <Words>1674</Words>
  <Application>Microsoft Office PowerPoint</Application>
  <PresentationFormat>Affichage à l'écran (4:3)</PresentationFormat>
  <Paragraphs>430</Paragraphs>
  <Slides>38</Slides>
  <Notes>38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Débit</vt:lpstr>
      <vt:lpstr> BASES DE DONNÉES</vt:lpstr>
      <vt:lpstr>Diapositive 2</vt:lpstr>
      <vt:lpstr>Diapositive 3</vt:lpstr>
      <vt:lpstr>SGBD ?</vt:lpstr>
      <vt:lpstr>Diapositive 5</vt:lpstr>
      <vt:lpstr>BDD RELATIONNELLE ?</vt:lpstr>
      <vt:lpstr>Diapositive 7</vt:lpstr>
      <vt:lpstr>SGBDR ?</vt:lpstr>
      <vt:lpstr>Diapositive 9</vt:lpstr>
      <vt:lpstr>PROCESSUS</vt:lpstr>
      <vt:lpstr>  (Structured Query Language)</vt:lpstr>
      <vt:lpstr>Diapositive 12</vt:lpstr>
      <vt:lpstr>Diapositive 13</vt:lpstr>
      <vt:lpstr>A SAVOIR</vt:lpstr>
      <vt:lpstr>Diapositive 15</vt:lpstr>
      <vt:lpstr>Diapositive 16</vt:lpstr>
      <vt:lpstr>MERISE ?</vt:lpstr>
      <vt:lpstr>Diapositive 18</vt:lpstr>
      <vt:lpstr>PRINCIPAUX AXES MERISE</vt:lpstr>
      <vt:lpstr>Diapositive 20</vt:lpstr>
      <vt:lpstr>CLÉ DE LA TABLE </vt:lpstr>
      <vt:lpstr> </vt:lpstr>
      <vt:lpstr>COMPOSANTS MCD</vt:lpstr>
      <vt:lpstr>Diapositive 24</vt:lpstr>
      <vt:lpstr>EXEMPLE</vt:lpstr>
      <vt:lpstr>Diapositive 26</vt:lpstr>
      <vt:lpstr>Diapositive 27</vt:lpstr>
      <vt:lpstr>IDENTIFIANT</vt:lpstr>
      <vt:lpstr>Diapositive 29</vt:lpstr>
      <vt:lpstr>Validation d’un modèle MCD</vt:lpstr>
      <vt:lpstr>LIENS ET CARDINALITES</vt:lpstr>
      <vt:lpstr>CARACTÉRISTIQUES D’UNE PROPRIÉTÉ </vt:lpstr>
      <vt:lpstr>(SUITE)CARACTÉRISTIQUES D’UNE PROPRIÉTÉ </vt:lpstr>
      <vt:lpstr>Diapositive 34</vt:lpstr>
      <vt:lpstr>RÈGLES DE VALIDATION</vt:lpstr>
      <vt:lpstr>Diapositive 36</vt:lpstr>
      <vt:lpstr>DICTIONNAIRE DES DONNÉES </vt:lpstr>
      <vt:lpstr>Diapositive 38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aux Bases de Données</dc:title>
  <dc:creator>TOSHIBA</dc:creator>
  <cp:lastModifiedBy>samsung</cp:lastModifiedBy>
  <cp:revision>149</cp:revision>
  <dcterms:created xsi:type="dcterms:W3CDTF">2011-10-05T12:06:24Z</dcterms:created>
  <dcterms:modified xsi:type="dcterms:W3CDTF">2013-07-31T01:17:39Z</dcterms:modified>
</cp:coreProperties>
</file>